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40.xml" ContentType="application/vnd.openxmlformats-officedocument.presentationml.slide+xml"/>
  <Override PartName="/ppt/slides/slide2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24.xml" ContentType="application/vnd.openxmlformats-officedocument.presentationml.slide+xml"/>
  <Override PartName="/ppt/slides/slide4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0.xml" ContentType="application/vnd.openxmlformats-officedocument.presentationml.notesSlide+xml"/>
  <Override PartName="/ppt/notesSlides/notesSlide3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5"/>
  </p:notesMasterIdLst>
  <p:handoutMasterIdLst>
    <p:handoutMasterId r:id="rId46"/>
  </p:handoutMasterIdLst>
  <p:sldIdLst>
    <p:sldId id="256" r:id="rId2"/>
    <p:sldId id="268" r:id="rId3"/>
    <p:sldId id="287" r:id="rId4"/>
    <p:sldId id="289" r:id="rId5"/>
    <p:sldId id="288" r:id="rId6"/>
    <p:sldId id="291" r:id="rId7"/>
    <p:sldId id="290" r:id="rId8"/>
    <p:sldId id="265" r:id="rId9"/>
    <p:sldId id="292" r:id="rId10"/>
    <p:sldId id="293" r:id="rId11"/>
    <p:sldId id="259" r:id="rId12"/>
    <p:sldId id="261" r:id="rId13"/>
    <p:sldId id="298" r:id="rId14"/>
    <p:sldId id="294" r:id="rId15"/>
    <p:sldId id="295" r:id="rId16"/>
    <p:sldId id="296" r:id="rId17"/>
    <p:sldId id="257" r:id="rId18"/>
    <p:sldId id="284" r:id="rId19"/>
    <p:sldId id="282" r:id="rId20"/>
    <p:sldId id="315" r:id="rId21"/>
    <p:sldId id="316" r:id="rId22"/>
    <p:sldId id="301" r:id="rId23"/>
    <p:sldId id="299" r:id="rId24"/>
    <p:sldId id="302" r:id="rId25"/>
    <p:sldId id="297" r:id="rId26"/>
    <p:sldId id="300" r:id="rId27"/>
    <p:sldId id="264" r:id="rId28"/>
    <p:sldId id="275" r:id="rId29"/>
    <p:sldId id="314" r:id="rId30"/>
    <p:sldId id="276" r:id="rId31"/>
    <p:sldId id="267" r:id="rId32"/>
    <p:sldId id="279" r:id="rId33"/>
    <p:sldId id="277" r:id="rId34"/>
    <p:sldId id="278" r:id="rId35"/>
    <p:sldId id="303" r:id="rId36"/>
    <p:sldId id="263" r:id="rId37"/>
    <p:sldId id="281" r:id="rId38"/>
    <p:sldId id="280" r:id="rId39"/>
    <p:sldId id="313" r:id="rId40"/>
    <p:sldId id="317" r:id="rId41"/>
    <p:sldId id="305" r:id="rId42"/>
    <p:sldId id="306" r:id="rId43"/>
    <p:sldId id="309" r:id="rId4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2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73002" autoAdjust="0"/>
  </p:normalViewPr>
  <p:slideViewPr>
    <p:cSldViewPr snapToGrid="0" showGuides="1">
      <p:cViewPr varScale="1">
        <p:scale>
          <a:sx n="53" d="100"/>
          <a:sy n="53" d="100"/>
        </p:scale>
        <p:origin x="-1200" y="-84"/>
      </p:cViewPr>
      <p:guideLst>
        <p:guide orient="horz" pos="72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13" d="100"/>
          <a:sy n="113" d="100"/>
        </p:scale>
        <p:origin x="1560"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968FC51-C40F-492E-AEB3-8310041492F5}" type="datetimeFigureOut">
              <a:rPr lang="en-US" smtClean="0"/>
              <a:t>1/17/2019</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35AEAA87-D4D2-4C42-890B-5A3D3BD1FEC9}" type="slidenum">
              <a:rPr lang="en-US" smtClean="0"/>
              <a:t>‹#›</a:t>
            </a:fld>
            <a:endParaRPr lang="en-US"/>
          </a:p>
        </p:txBody>
      </p:sp>
    </p:spTree>
    <p:extLst>
      <p:ext uri="{BB962C8B-B14F-4D97-AF65-F5344CB8AC3E}">
        <p14:creationId xmlns:p14="http://schemas.microsoft.com/office/powerpoint/2010/main" val="301644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014" y="0"/>
            <a:ext cx="4029282" cy="351957"/>
          </a:xfrm>
          <a:prstGeom prst="rect">
            <a:avLst/>
          </a:prstGeom>
        </p:spPr>
        <p:txBody>
          <a:bodyPr vert="horz" lIns="91440" tIns="45720" rIns="91440" bIns="45720" rtlCol="0"/>
          <a:lstStyle>
            <a:lvl1pPr algn="r">
              <a:defRPr sz="1200"/>
            </a:lvl1pPr>
          </a:lstStyle>
          <a:p>
            <a:fld id="{3AB5C7CA-33EB-4C45-B724-D7823AB96B5A}" type="datetimeFigureOut">
              <a:rPr lang="en-US" smtClean="0"/>
              <a:t>1/17/2019</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482" y="3373516"/>
            <a:ext cx="7435436" cy="2760584"/>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014" y="6658444"/>
            <a:ext cx="4029282" cy="351957"/>
          </a:xfrm>
          <a:prstGeom prst="rect">
            <a:avLst/>
          </a:prstGeom>
        </p:spPr>
        <p:txBody>
          <a:bodyPr vert="horz" lIns="91440" tIns="45720" rIns="91440" bIns="45720" rtlCol="0" anchor="b"/>
          <a:lstStyle>
            <a:lvl1pPr algn="r">
              <a:defRPr sz="1200"/>
            </a:lvl1pPr>
          </a:lstStyle>
          <a:p>
            <a:fld id="{B281D4F7-E52D-49EB-99F8-B89FAEA560F3}" type="slidenum">
              <a:rPr lang="en-US" smtClean="0"/>
              <a:t>‹#›</a:t>
            </a:fld>
            <a:endParaRPr lang="en-US"/>
          </a:p>
        </p:txBody>
      </p:sp>
    </p:spTree>
    <p:extLst>
      <p:ext uri="{BB962C8B-B14F-4D97-AF65-F5344CB8AC3E}">
        <p14:creationId xmlns:p14="http://schemas.microsoft.com/office/powerpoint/2010/main" val="342640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a:t>
            </a:fld>
            <a:endParaRPr lang="en-US" dirty="0"/>
          </a:p>
        </p:txBody>
      </p:sp>
    </p:spTree>
    <p:extLst>
      <p:ext uri="{BB962C8B-B14F-4D97-AF65-F5344CB8AC3E}">
        <p14:creationId xmlns:p14="http://schemas.microsoft.com/office/powerpoint/2010/main" val="174362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10</a:t>
            </a:fld>
            <a:endParaRPr lang="en-US"/>
          </a:p>
        </p:txBody>
      </p:sp>
    </p:spTree>
    <p:extLst>
      <p:ext uri="{BB962C8B-B14F-4D97-AF65-F5344CB8AC3E}">
        <p14:creationId xmlns:p14="http://schemas.microsoft.com/office/powerpoint/2010/main" val="2002394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The funding formula starts with</a:t>
            </a:r>
            <a:r>
              <a:rPr lang="en-US" baseline="0" dirty="0" smtClean="0"/>
              <a:t> the Older Americans Act and requires the state agency to consult with Area Agencies on Aging in accordance with the following guidelines:  Read I and II.</a:t>
            </a:r>
          </a:p>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11</a:t>
            </a:fld>
            <a:endParaRPr lang="en-US"/>
          </a:p>
        </p:txBody>
      </p:sp>
    </p:spTree>
    <p:extLst>
      <p:ext uri="{BB962C8B-B14F-4D97-AF65-F5344CB8AC3E}">
        <p14:creationId xmlns:p14="http://schemas.microsoft.com/office/powerpoint/2010/main" val="1217569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sz="2000" b="0" u="none" dirty="0">
              <a:solidFill>
                <a:srgbClr val="FF0000"/>
              </a:solidFill>
            </a:endParaRPr>
          </a:p>
        </p:txBody>
      </p:sp>
      <p:sp>
        <p:nvSpPr>
          <p:cNvPr id="4" name="Slide Number Placeholder 3"/>
          <p:cNvSpPr>
            <a:spLocks noGrp="1"/>
          </p:cNvSpPr>
          <p:nvPr>
            <p:ph type="sldNum" sz="quarter" idx="10"/>
          </p:nvPr>
        </p:nvSpPr>
        <p:spPr/>
        <p:txBody>
          <a:bodyPr/>
          <a:lstStyle/>
          <a:p>
            <a:fld id="{B281D4F7-E52D-49EB-99F8-B89FAEA560F3}" type="slidenum">
              <a:rPr lang="en-US" smtClean="0"/>
              <a:t>12</a:t>
            </a:fld>
            <a:endParaRPr lang="en-US"/>
          </a:p>
        </p:txBody>
      </p:sp>
    </p:spTree>
    <p:extLst>
      <p:ext uri="{BB962C8B-B14F-4D97-AF65-F5344CB8AC3E}">
        <p14:creationId xmlns:p14="http://schemas.microsoft.com/office/powerpoint/2010/main" val="1228276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intrastate funding formula</a:t>
            </a:r>
            <a:r>
              <a:rPr lang="en-US" baseline="0" dirty="0" smtClean="0"/>
              <a:t> has been developed with the following formula factors and their weights.  (State the Percentages)</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13</a:t>
            </a:fld>
            <a:endParaRPr lang="en-US"/>
          </a:p>
        </p:txBody>
      </p:sp>
    </p:spTree>
    <p:extLst>
      <p:ext uri="{BB962C8B-B14F-4D97-AF65-F5344CB8AC3E}">
        <p14:creationId xmlns:p14="http://schemas.microsoft.com/office/powerpoint/2010/main" val="320134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calculations are added together to create the funding formula</a:t>
            </a:r>
            <a:r>
              <a:rPr lang="en-US" baseline="0" dirty="0" smtClean="0"/>
              <a:t> for each PSA.</a:t>
            </a:r>
          </a:p>
          <a:p>
            <a:r>
              <a:rPr lang="en-US" baseline="0" dirty="0" smtClean="0"/>
              <a:t>A later slide will illustrate the detail calculations used to determine each of the above groups’ respective portion of the funding formula.</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14</a:t>
            </a:fld>
            <a:endParaRPr lang="en-US"/>
          </a:p>
        </p:txBody>
      </p:sp>
    </p:spTree>
    <p:extLst>
      <p:ext uri="{BB962C8B-B14F-4D97-AF65-F5344CB8AC3E}">
        <p14:creationId xmlns:p14="http://schemas.microsoft.com/office/powerpoint/2010/main" val="634802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Description of Factors:</a:t>
            </a:r>
          </a:p>
          <a:p>
            <a:r>
              <a:rPr lang="en-US" dirty="0" smtClean="0"/>
              <a:t>Pop 60 + in Poverty:  identifies the population of greatest</a:t>
            </a:r>
            <a:r>
              <a:rPr lang="en-US" baseline="0" dirty="0" smtClean="0"/>
              <a:t> economic need as required by the Older Americans Act.</a:t>
            </a:r>
          </a:p>
          <a:p>
            <a:r>
              <a:rPr lang="en-US" baseline="0" dirty="0" smtClean="0"/>
              <a:t>Pop 60 +:  Reflects the proportion of persons age 60 and older</a:t>
            </a:r>
          </a:p>
          <a:p>
            <a:r>
              <a:rPr lang="en-US" baseline="0" dirty="0" smtClean="0"/>
              <a:t>Pop 60 + Minority in Poverty:  addresses the special needs of older racial and ethnic minorities in Virginia as well as the economic needs of this group.  </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15</a:t>
            </a:fld>
            <a:endParaRPr lang="en-US"/>
          </a:p>
        </p:txBody>
      </p:sp>
    </p:spTree>
    <p:extLst>
      <p:ext uri="{BB962C8B-B14F-4D97-AF65-F5344CB8AC3E}">
        <p14:creationId xmlns:p14="http://schemas.microsoft.com/office/powerpoint/2010/main" val="70349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 60 + in Rural Jurisdictions:  addresses</a:t>
            </a:r>
            <a:r>
              <a:rPr lang="en-US" baseline="0" dirty="0" smtClean="0"/>
              <a:t> the geographical isolation faced by older Virginians who live in the rural areas.  DARS defines “rural” as any jurisdiction (city or county) which is not within a Metropolitan Statistical Area (MSA) or any jurisdiction which is within an MSA but which has a population density of 50 persons or less per square mile.</a:t>
            </a:r>
          </a:p>
          <a:p>
            <a:endParaRPr lang="en-US" baseline="0" dirty="0" smtClean="0"/>
          </a:p>
          <a:p>
            <a:r>
              <a:rPr lang="en-US" baseline="0" dirty="0" smtClean="0"/>
              <a:t>Medically Underserved Area:  This factor, applies only to Title III-D, Disease Prevention and Health Promotion Services and requires the state to give priority to areas that are medically underserved.</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16</a:t>
            </a:fld>
            <a:endParaRPr lang="en-US"/>
          </a:p>
        </p:txBody>
      </p:sp>
    </p:spTree>
    <p:extLst>
      <p:ext uri="{BB962C8B-B14F-4D97-AF65-F5344CB8AC3E}">
        <p14:creationId xmlns:p14="http://schemas.microsoft.com/office/powerpoint/2010/main" val="1718403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17</a:t>
            </a:fld>
            <a:endParaRPr lang="en-US"/>
          </a:p>
        </p:txBody>
      </p:sp>
    </p:spTree>
    <p:extLst>
      <p:ext uri="{BB962C8B-B14F-4D97-AF65-F5344CB8AC3E}">
        <p14:creationId xmlns:p14="http://schemas.microsoft.com/office/powerpoint/2010/main" val="224074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This is the ACS special tabulation</a:t>
            </a:r>
            <a:r>
              <a:rPr lang="en-US" baseline="0" dirty="0" smtClean="0"/>
              <a:t> for </a:t>
            </a:r>
            <a:r>
              <a:rPr lang="en-US" dirty="0" smtClean="0"/>
              <a:t>age population data that is used</a:t>
            </a:r>
            <a:r>
              <a:rPr lang="en-US" baseline="0" dirty="0" smtClean="0"/>
              <a:t> in calculating the funding formula.</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18</a:t>
            </a:fld>
            <a:endParaRPr lang="en-US"/>
          </a:p>
        </p:txBody>
      </p:sp>
    </p:spTree>
    <p:extLst>
      <p:ext uri="{BB962C8B-B14F-4D97-AF65-F5344CB8AC3E}">
        <p14:creationId xmlns:p14="http://schemas.microsoft.com/office/powerpoint/2010/main" val="3279211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This is the ACS special tabulation</a:t>
            </a:r>
            <a:r>
              <a:rPr lang="en-US" baseline="0" dirty="0" smtClean="0"/>
              <a:t> for r</a:t>
            </a:r>
            <a:r>
              <a:rPr lang="en-US" dirty="0" smtClean="0"/>
              <a:t>ace and poverty status data for persons of 60 years of age and older.</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19</a:t>
            </a:fld>
            <a:endParaRPr lang="en-US"/>
          </a:p>
        </p:txBody>
      </p:sp>
    </p:spTree>
    <p:extLst>
      <p:ext uri="{BB962C8B-B14F-4D97-AF65-F5344CB8AC3E}">
        <p14:creationId xmlns:p14="http://schemas.microsoft.com/office/powerpoint/2010/main" val="281218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a:xfrm>
            <a:off x="951534" y="3718290"/>
            <a:ext cx="7435436" cy="2760584"/>
          </a:xfrm>
        </p:spPr>
        <p:txBody>
          <a:bodyPr/>
          <a:lstStyle/>
          <a:p>
            <a:r>
              <a:rPr lang="en-US" sz="1400" b="0" dirty="0" smtClean="0">
                <a:latin typeface="Arial" panose="020B0604020202020204" pitchFamily="34" charset="0"/>
                <a:cs typeface="Arial" panose="020B0604020202020204" pitchFamily="34" charset="0"/>
              </a:rPr>
              <a:t>The funding allocation process begins with</a:t>
            </a:r>
            <a:r>
              <a:rPr lang="en-US" sz="1400" b="0" baseline="0" dirty="0" smtClean="0">
                <a:latin typeface="Arial" panose="020B0604020202020204" pitchFamily="34" charset="0"/>
                <a:cs typeface="Arial" panose="020B0604020202020204" pitchFamily="34" charset="0"/>
              </a:rPr>
              <a:t> the Notice of Grant Award (NGA) and moves to the calculation of the funding formula and the resulting estimated allocations for the next FFY.  This enables the AAAs to work in their localities to complete and submit the Area Plan.  Finally, the process culminates with obligations/contracts being finalized in September and October.</a:t>
            </a:r>
            <a:endParaRPr lang="en-US" sz="1400" b="0" dirty="0" smtClean="0">
              <a:latin typeface="Arial" panose="020B0604020202020204" pitchFamily="34" charset="0"/>
              <a:cs typeface="Arial" panose="020B0604020202020204" pitchFamily="34" charset="0"/>
            </a:endParaRPr>
          </a:p>
          <a:p>
            <a:endParaRPr lang="en-US" sz="1400" b="0" dirty="0" smtClean="0">
              <a:latin typeface="Arial" panose="020B0604020202020204" pitchFamily="34" charset="0"/>
              <a:cs typeface="Arial" panose="020B0604020202020204" pitchFamily="34" charset="0"/>
            </a:endParaRPr>
          </a:p>
          <a:p>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281D4F7-E52D-49EB-99F8-B89FAEA560F3}" type="slidenum">
              <a:rPr lang="en-US" smtClean="0"/>
              <a:t>2</a:t>
            </a:fld>
            <a:endParaRPr lang="en-US" dirty="0"/>
          </a:p>
        </p:txBody>
      </p:sp>
    </p:spTree>
    <p:extLst>
      <p:ext uri="{BB962C8B-B14F-4D97-AF65-F5344CB8AC3E}">
        <p14:creationId xmlns:p14="http://schemas.microsoft.com/office/powerpoint/2010/main" val="4212671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lang="en-US" dirty="0" smtClean="0"/>
              <a:t>This is a</a:t>
            </a:r>
            <a:r>
              <a:rPr lang="en-US" baseline="0" dirty="0" smtClean="0"/>
              <a:t> c</a:t>
            </a:r>
            <a:r>
              <a:rPr lang="en-US" dirty="0" smtClean="0"/>
              <a:t>ompiled listing of Metropolitan Statistical Areas for Virginia from the most recent </a:t>
            </a:r>
            <a:r>
              <a:rPr lang="en-US" sz="1200" dirty="0" smtClean="0"/>
              <a:t>Office of Management and Budget’s (</a:t>
            </a:r>
            <a:r>
              <a:rPr lang="en-US" dirty="0" smtClean="0"/>
              <a:t>OMB) </a:t>
            </a:r>
            <a:r>
              <a:rPr kumimoji="0" lang="en-US" sz="2400" b="0" i="0" u="none" strike="noStrike" kern="1200" cap="none" spc="0" normalizeH="0" baseline="0" noProof="0" dirty="0" smtClean="0">
                <a:ln>
                  <a:noFill/>
                </a:ln>
                <a:solidFill>
                  <a:prstClr val="black"/>
                </a:solidFill>
                <a:effectLst/>
                <a:uLnTx/>
                <a:uFillTx/>
                <a:latin typeface="Cambria"/>
                <a:ea typeface="+mn-ea"/>
                <a:cs typeface="+mn-cs"/>
              </a:rPr>
              <a:t>bulletin dated 9/14/2018. </a:t>
            </a:r>
          </a:p>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20</a:t>
            </a:fld>
            <a:endParaRPr lang="en-US"/>
          </a:p>
        </p:txBody>
      </p:sp>
    </p:spTree>
    <p:extLst>
      <p:ext uri="{BB962C8B-B14F-4D97-AF65-F5344CB8AC3E}">
        <p14:creationId xmlns:p14="http://schemas.microsoft.com/office/powerpoint/2010/main" val="398852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1D4F7-E52D-49EB-99F8-B89FAEA560F3}" type="slidenum">
              <a:rPr lang="en-US" smtClean="0"/>
              <a:t>21</a:t>
            </a:fld>
            <a:endParaRPr lang="en-US"/>
          </a:p>
        </p:txBody>
      </p:sp>
    </p:spTree>
    <p:extLst>
      <p:ext uri="{BB962C8B-B14F-4D97-AF65-F5344CB8AC3E}">
        <p14:creationId xmlns:p14="http://schemas.microsoft.com/office/powerpoint/2010/main" val="3245977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worksheet on Rural Status.  All jurisdictions not located within a MSA are noted as Rural.  The MSA jurisdictions are highlighted in blue.  </a:t>
            </a:r>
            <a:r>
              <a:rPr lang="en-US" sz="1200" b="0" i="0" u="none" strike="noStrike" kern="1200" dirty="0" smtClean="0">
                <a:solidFill>
                  <a:schemeClr val="tx1"/>
                </a:solidFill>
                <a:effectLst/>
                <a:latin typeface="+mn-lt"/>
                <a:ea typeface="+mn-ea"/>
                <a:cs typeface="+mn-cs"/>
              </a:rPr>
              <a:t>The green highlighted</a:t>
            </a:r>
            <a:r>
              <a:rPr lang="en-US" sz="1200" b="0" i="0" u="none" strike="noStrike" kern="1200" baseline="0" dirty="0" smtClean="0">
                <a:solidFill>
                  <a:schemeClr val="tx1"/>
                </a:solidFill>
                <a:effectLst/>
                <a:latin typeface="+mn-lt"/>
                <a:ea typeface="+mn-ea"/>
                <a:cs typeface="+mn-cs"/>
              </a:rPr>
              <a:t> jurisdictions are located within a</a:t>
            </a:r>
            <a:r>
              <a:rPr lang="en-US" sz="1200" b="0" i="0" u="none" strike="noStrike" kern="1200" dirty="0" smtClean="0">
                <a:solidFill>
                  <a:schemeClr val="tx1"/>
                </a:solidFill>
                <a:effectLst/>
                <a:latin typeface="+mn-lt"/>
                <a:ea typeface="+mn-ea"/>
                <a:cs typeface="+mn-cs"/>
              </a:rPr>
              <a:t> MSA but are categorized as rural because they have a population density of 50 persons or less per square mile.</a:t>
            </a:r>
            <a:r>
              <a:rPr lang="en-US" dirty="0" smtClean="0"/>
              <a:t>  </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22</a:t>
            </a:fld>
            <a:endParaRPr lang="en-US"/>
          </a:p>
        </p:txBody>
      </p:sp>
    </p:spTree>
    <p:extLst>
      <p:ext uri="{BB962C8B-B14F-4D97-AF65-F5344CB8AC3E}">
        <p14:creationId xmlns:p14="http://schemas.microsoft.com/office/powerpoint/2010/main" val="1704329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This is the funding formula worksheet.</a:t>
            </a:r>
            <a:r>
              <a:rPr lang="en-US" b="0" u="none" baseline="0" dirty="0" smtClean="0"/>
              <a:t>  The population data is obtained from the most recent ACS Special Tabulation Report.  The calculations are determined for each factor’s weight and then are added together for each jurisdiction.  Then the totals from each jurisdiction within a PSA are added together to create that PSA’s funding formula. </a:t>
            </a:r>
            <a:endParaRPr lang="en-US" b="0" u="none" dirty="0"/>
          </a:p>
        </p:txBody>
      </p:sp>
      <p:sp>
        <p:nvSpPr>
          <p:cNvPr id="4" name="Slide Number Placeholder 3"/>
          <p:cNvSpPr>
            <a:spLocks noGrp="1"/>
          </p:cNvSpPr>
          <p:nvPr>
            <p:ph type="sldNum" sz="quarter" idx="10"/>
          </p:nvPr>
        </p:nvSpPr>
        <p:spPr/>
        <p:txBody>
          <a:bodyPr/>
          <a:lstStyle/>
          <a:p>
            <a:fld id="{B281D4F7-E52D-49EB-99F8-B89FAEA560F3}" type="slidenum">
              <a:rPr lang="en-US" smtClean="0"/>
              <a:t>23</a:t>
            </a:fld>
            <a:endParaRPr lang="en-US"/>
          </a:p>
        </p:txBody>
      </p:sp>
    </p:spTree>
    <p:extLst>
      <p:ext uri="{BB962C8B-B14F-4D97-AF65-F5344CB8AC3E}">
        <p14:creationId xmlns:p14="http://schemas.microsoft.com/office/powerpoint/2010/main" val="605076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analysis showing the difference in ACS data from the most</a:t>
            </a:r>
            <a:r>
              <a:rPr lang="en-US" baseline="0" dirty="0" smtClean="0"/>
              <a:t> recent ACS report to the previous report.  As in the past, these comparisons and the worksheets used in determining the funding formula will be shared with you when the new funding formula is updated.</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24</a:t>
            </a:fld>
            <a:endParaRPr lang="en-US"/>
          </a:p>
        </p:txBody>
      </p:sp>
    </p:spTree>
    <p:extLst>
      <p:ext uri="{BB962C8B-B14F-4D97-AF65-F5344CB8AC3E}">
        <p14:creationId xmlns:p14="http://schemas.microsoft.com/office/powerpoint/2010/main" val="34584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a:t>
            </a:r>
            <a:r>
              <a:rPr lang="en-US" dirty="0" smtClean="0"/>
              <a:t>Funding Formula comparison</a:t>
            </a:r>
            <a:r>
              <a:rPr lang="en-US" baseline="0" dirty="0" smtClean="0"/>
              <a:t> showing the Percent change using most recent ACS data to previous ACS data with No Base.</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25</a:t>
            </a:fld>
            <a:endParaRPr lang="en-US"/>
          </a:p>
        </p:txBody>
      </p:sp>
    </p:spTree>
    <p:extLst>
      <p:ext uri="{BB962C8B-B14F-4D97-AF65-F5344CB8AC3E}">
        <p14:creationId xmlns:p14="http://schemas.microsoft.com/office/powerpoint/2010/main" val="3460771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comparison shows the Funding Formula change using the most recent ACS data to the previous ACS.</a:t>
            </a:r>
            <a:endParaRPr lang="en-US" dirty="0" smtClean="0"/>
          </a:p>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26</a:t>
            </a:fld>
            <a:endParaRPr lang="en-US"/>
          </a:p>
        </p:txBody>
      </p:sp>
    </p:spTree>
    <p:extLst>
      <p:ext uri="{BB962C8B-B14F-4D97-AF65-F5344CB8AC3E}">
        <p14:creationId xmlns:p14="http://schemas.microsoft.com/office/powerpoint/2010/main" val="1225028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27</a:t>
            </a:fld>
            <a:endParaRPr lang="en-US"/>
          </a:p>
        </p:txBody>
      </p:sp>
    </p:spTree>
    <p:extLst>
      <p:ext uri="{BB962C8B-B14F-4D97-AF65-F5344CB8AC3E}">
        <p14:creationId xmlns:p14="http://schemas.microsoft.com/office/powerpoint/2010/main" val="2697550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our Funding Allocation worksheet.  The lower circled area contains the net (after reduction for admin funds and reserve) funds to be allocated.  The base is subtracted from this allocation amount and the difference is processed through the allocation worksheet using the updated funding formulas circled in column two. </a:t>
            </a:r>
          </a:p>
          <a:p>
            <a:r>
              <a:rPr lang="en-US" baseline="0" dirty="0" smtClean="0"/>
              <a:t>Each green highlighted (upper and lower) column contain the base funding amounts. </a:t>
            </a:r>
          </a:p>
          <a:p>
            <a:r>
              <a:rPr lang="en-US" baseline="0" dirty="0" smtClean="0"/>
              <a:t>The amounts without highlights contain the calculated funds to be allocated above the base amounts.</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28</a:t>
            </a:fld>
            <a:endParaRPr lang="en-US"/>
          </a:p>
        </p:txBody>
      </p:sp>
    </p:spTree>
    <p:extLst>
      <p:ext uri="{BB962C8B-B14F-4D97-AF65-F5344CB8AC3E}">
        <p14:creationId xmlns:p14="http://schemas.microsoft.com/office/powerpoint/2010/main" val="72130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also part of our funding allocation worksheet.  </a:t>
            </a:r>
            <a:r>
              <a:rPr lang="en-US" dirty="0" smtClean="0"/>
              <a:t>The circled area illustrates how the hold harmless is applied.  The total funds allocated are compared to the Fiscal Year 2006 Hold</a:t>
            </a:r>
            <a:r>
              <a:rPr lang="en-US" baseline="0" dirty="0" smtClean="0"/>
              <a:t> Harmless Level.  If any AAA has an amount less than the level in 2006, then a Hold Harmless amount will be applied for that AAA.  </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29</a:t>
            </a:fld>
            <a:endParaRPr lang="en-US"/>
          </a:p>
        </p:txBody>
      </p:sp>
    </p:spTree>
    <p:extLst>
      <p:ext uri="{BB962C8B-B14F-4D97-AF65-F5344CB8AC3E}">
        <p14:creationId xmlns:p14="http://schemas.microsoft.com/office/powerpoint/2010/main" val="1745764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Notice of Grant Award.  </a:t>
            </a:r>
            <a:r>
              <a:rPr lang="en-US" dirty="0" smtClean="0"/>
              <a:t>Grant awards are the drawdown mechanism for DARS to receive funding from Administration for Community Living (ACL) for services provided by AAAs. Typically, DARS may receive a few small awards near the beginning of the FFY year with the bulk of the awards being received in Jan/Feb. This award represents the final Title III Notice of Award for FFY 2018. For FFY 2018, the majority of the award was not received until May, nine months into the FFY.  As you can see, the final NGA was not received until September 2018 (Not typical). </a:t>
            </a:r>
          </a:p>
        </p:txBody>
      </p:sp>
      <p:sp>
        <p:nvSpPr>
          <p:cNvPr id="4" name="Slide Number Placeholder 3"/>
          <p:cNvSpPr>
            <a:spLocks noGrp="1"/>
          </p:cNvSpPr>
          <p:nvPr>
            <p:ph type="sldNum" sz="quarter" idx="10"/>
          </p:nvPr>
        </p:nvSpPr>
        <p:spPr/>
        <p:txBody>
          <a:bodyPr/>
          <a:lstStyle/>
          <a:p>
            <a:fld id="{B281D4F7-E52D-49EB-99F8-B89FAEA560F3}" type="slidenum">
              <a:rPr lang="en-US" smtClean="0"/>
              <a:t>3</a:t>
            </a:fld>
            <a:endParaRPr lang="en-US"/>
          </a:p>
        </p:txBody>
      </p:sp>
    </p:spTree>
    <p:extLst>
      <p:ext uri="{BB962C8B-B14F-4D97-AF65-F5344CB8AC3E}">
        <p14:creationId xmlns:p14="http://schemas.microsoft.com/office/powerpoint/2010/main" val="569688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This is the Worksheet for Title III-D allocations.  The</a:t>
            </a:r>
            <a:r>
              <a:rPr lang="en-US" baseline="0" dirty="0" smtClean="0"/>
              <a:t> s</a:t>
            </a:r>
            <a:r>
              <a:rPr lang="en-US" dirty="0" smtClean="0"/>
              <a:t>ame funding formula is applied using a base of $2000.00 for each PSA.</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30</a:t>
            </a:fld>
            <a:endParaRPr lang="en-US"/>
          </a:p>
        </p:txBody>
      </p:sp>
    </p:spTree>
    <p:extLst>
      <p:ext uri="{BB962C8B-B14F-4D97-AF65-F5344CB8AC3E}">
        <p14:creationId xmlns:p14="http://schemas.microsoft.com/office/powerpoint/2010/main" val="2484353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1D4F7-E52D-49EB-99F8-B89FAEA560F3}" type="slidenum">
              <a:rPr lang="en-US" smtClean="0"/>
              <a:t>31</a:t>
            </a:fld>
            <a:endParaRPr lang="en-US"/>
          </a:p>
        </p:txBody>
      </p:sp>
    </p:spTree>
    <p:extLst>
      <p:ext uri="{BB962C8B-B14F-4D97-AF65-F5344CB8AC3E}">
        <p14:creationId xmlns:p14="http://schemas.microsoft.com/office/powerpoint/2010/main" val="3957085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worksheet</a:t>
            </a:r>
            <a:r>
              <a:rPr lang="en-US" baseline="0" dirty="0" smtClean="0"/>
              <a:t> for calculating the factor used in allocating Ombudsman funds.  Nursing Facility Beds, Assisted Living Facility Beds and State Mental Health Facility Beds are added together to determine the Percent of State for each PSA.   This percentage is the factor that is used in allocating Ombudsman funds. </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32</a:t>
            </a:fld>
            <a:endParaRPr lang="en-US"/>
          </a:p>
        </p:txBody>
      </p:sp>
    </p:spTree>
    <p:extLst>
      <p:ext uri="{BB962C8B-B14F-4D97-AF65-F5344CB8AC3E}">
        <p14:creationId xmlns:p14="http://schemas.microsoft.com/office/powerpoint/2010/main" val="4048287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The factor is then used on</a:t>
            </a:r>
            <a:r>
              <a:rPr lang="en-US" baseline="0" dirty="0" smtClean="0"/>
              <a:t> the amount above the base to allocate the Ombudsman funds.</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33</a:t>
            </a:fld>
            <a:endParaRPr lang="en-US"/>
          </a:p>
        </p:txBody>
      </p:sp>
    </p:spTree>
    <p:extLst>
      <p:ext uri="{BB962C8B-B14F-4D97-AF65-F5344CB8AC3E}">
        <p14:creationId xmlns:p14="http://schemas.microsoft.com/office/powerpoint/2010/main" val="3025572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Same Ombudsman</a:t>
            </a:r>
            <a:r>
              <a:rPr lang="en-US" baseline="0" dirty="0" smtClean="0"/>
              <a:t> factor is used to allocate the DMAS Ombudsman funding as well. </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34</a:t>
            </a:fld>
            <a:endParaRPr lang="en-US"/>
          </a:p>
        </p:txBody>
      </p:sp>
    </p:spTree>
    <p:extLst>
      <p:ext uri="{BB962C8B-B14F-4D97-AF65-F5344CB8AC3E}">
        <p14:creationId xmlns:p14="http://schemas.microsoft.com/office/powerpoint/2010/main" val="3575196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1D4F7-E52D-49EB-99F8-B89FAEA560F3}" type="slidenum">
              <a:rPr lang="en-US" smtClean="0"/>
              <a:t>35</a:t>
            </a:fld>
            <a:endParaRPr lang="en-US"/>
          </a:p>
        </p:txBody>
      </p:sp>
    </p:spTree>
    <p:extLst>
      <p:ext uri="{BB962C8B-B14F-4D97-AF65-F5344CB8AC3E}">
        <p14:creationId xmlns:p14="http://schemas.microsoft.com/office/powerpoint/2010/main" val="843018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1D4F7-E52D-49EB-99F8-B89FAEA560F3}" type="slidenum">
              <a:rPr lang="en-US" smtClean="0"/>
              <a:t>36</a:t>
            </a:fld>
            <a:endParaRPr lang="en-US"/>
          </a:p>
        </p:txBody>
      </p:sp>
    </p:spTree>
    <p:extLst>
      <p:ext uri="{BB962C8B-B14F-4D97-AF65-F5344CB8AC3E}">
        <p14:creationId xmlns:p14="http://schemas.microsoft.com/office/powerpoint/2010/main" val="937065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worksheet used for allocating funds for Care</a:t>
            </a:r>
            <a:r>
              <a:rPr lang="en-US" baseline="0" dirty="0" smtClean="0"/>
              <a:t> Coordination for Elderly Virginians Program (</a:t>
            </a:r>
            <a:r>
              <a:rPr lang="en-US" dirty="0" smtClean="0"/>
              <a:t>CCEVP).  All providers of this</a:t>
            </a:r>
            <a:r>
              <a:rPr lang="en-US" baseline="0" dirty="0" smtClean="0"/>
              <a:t> service are held harmless at a </a:t>
            </a:r>
            <a:r>
              <a:rPr lang="en-US" dirty="0" smtClean="0"/>
              <a:t>minimum of $57,823.</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37</a:t>
            </a:fld>
            <a:endParaRPr lang="en-US"/>
          </a:p>
        </p:txBody>
      </p:sp>
    </p:spTree>
    <p:extLst>
      <p:ext uri="{BB962C8B-B14F-4D97-AF65-F5344CB8AC3E}">
        <p14:creationId xmlns:p14="http://schemas.microsoft.com/office/powerpoint/2010/main" val="208742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allocation worksheet for Nutrition Services Incentive Program (NSIP)</a:t>
            </a:r>
            <a:r>
              <a:rPr lang="en-US" baseline="0" dirty="0" smtClean="0"/>
              <a:t> which is based on total meals served in the previous year. </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38</a:t>
            </a:fld>
            <a:endParaRPr lang="en-US"/>
          </a:p>
        </p:txBody>
      </p:sp>
    </p:spTree>
    <p:extLst>
      <p:ext uri="{BB962C8B-B14F-4D97-AF65-F5344CB8AC3E}">
        <p14:creationId xmlns:p14="http://schemas.microsoft.com/office/powerpoint/2010/main" val="2147719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1D4F7-E52D-49EB-99F8-B89FAEA560F3}" type="slidenum">
              <a:rPr lang="en-US" smtClean="0"/>
              <a:t>39</a:t>
            </a:fld>
            <a:endParaRPr lang="en-US"/>
          </a:p>
        </p:txBody>
      </p:sp>
    </p:spTree>
    <p:extLst>
      <p:ext uri="{BB962C8B-B14F-4D97-AF65-F5344CB8AC3E}">
        <p14:creationId xmlns:p14="http://schemas.microsoft.com/office/powerpoint/2010/main" val="281415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aw</a:t>
            </a:r>
            <a:r>
              <a:rPr lang="en-US" dirty="0" smtClean="0"/>
              <a:t>ard represents the final Title VII Notice of Award for FFY 2018.  </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4</a:t>
            </a:fld>
            <a:endParaRPr lang="en-US"/>
          </a:p>
        </p:txBody>
      </p:sp>
    </p:spTree>
    <p:extLst>
      <p:ext uri="{BB962C8B-B14F-4D97-AF65-F5344CB8AC3E}">
        <p14:creationId xmlns:p14="http://schemas.microsoft.com/office/powerpoint/2010/main" val="1843835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Area Plan Timeline begins in May with the Area Plan &amp; budget being made available to AAA’s so that they can be submitted to DARS by the end of July.   These documents are reviewed in August and revisions are requested if needed.  In September, a final review is done to approve and Obligations are sent with the contract to AAA’s so that they can be finalized by October.</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40</a:t>
            </a:fld>
            <a:endParaRPr lang="en-US"/>
          </a:p>
        </p:txBody>
      </p:sp>
    </p:spTree>
    <p:extLst>
      <p:ext uri="{BB962C8B-B14F-4D97-AF65-F5344CB8AC3E}">
        <p14:creationId xmlns:p14="http://schemas.microsoft.com/office/powerpoint/2010/main" val="1186840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a:t>
            </a:r>
            <a:r>
              <a:rPr lang="en-US" baseline="0" dirty="0" smtClean="0"/>
              <a:t> 1 inside the upper circle represents unexpended funds per the remittance sheet.</a:t>
            </a:r>
          </a:p>
          <a:p>
            <a:r>
              <a:rPr lang="en-US" dirty="0" smtClean="0"/>
              <a:t>Line</a:t>
            </a:r>
            <a:r>
              <a:rPr lang="en-US" baseline="0" dirty="0" smtClean="0"/>
              <a:t> 2 inside the upper circle represents unallocated (reserve) funds for the previous fiscal year.</a:t>
            </a:r>
          </a:p>
          <a:p>
            <a:r>
              <a:rPr lang="en-US" baseline="0" dirty="0" smtClean="0"/>
              <a:t>The lower circle contains the new FFY funding.</a:t>
            </a:r>
          </a:p>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41</a:t>
            </a:fld>
            <a:endParaRPr lang="en-US"/>
          </a:p>
        </p:txBody>
      </p:sp>
    </p:spTree>
    <p:extLst>
      <p:ext uri="{BB962C8B-B14F-4D97-AF65-F5344CB8AC3E}">
        <p14:creationId xmlns:p14="http://schemas.microsoft.com/office/powerpoint/2010/main" val="259704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42</a:t>
            </a:fld>
            <a:endParaRPr lang="en-US"/>
          </a:p>
        </p:txBody>
      </p:sp>
    </p:spTree>
    <p:extLst>
      <p:ext uri="{BB962C8B-B14F-4D97-AF65-F5344CB8AC3E}">
        <p14:creationId xmlns:p14="http://schemas.microsoft.com/office/powerpoint/2010/main" val="671894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1D4F7-E52D-49EB-99F8-B89FAEA560F3}" type="slidenum">
              <a:rPr lang="en-US" smtClean="0"/>
              <a:t>43</a:t>
            </a:fld>
            <a:endParaRPr lang="en-US"/>
          </a:p>
        </p:txBody>
      </p:sp>
    </p:spTree>
    <p:extLst>
      <p:ext uri="{BB962C8B-B14F-4D97-AF65-F5344CB8AC3E}">
        <p14:creationId xmlns:p14="http://schemas.microsoft.com/office/powerpoint/2010/main" val="15814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5</a:t>
            </a:fld>
            <a:endParaRPr lang="en-US" dirty="0"/>
          </a:p>
        </p:txBody>
      </p:sp>
    </p:spTree>
    <p:extLst>
      <p:ext uri="{BB962C8B-B14F-4D97-AF65-F5344CB8AC3E}">
        <p14:creationId xmlns:p14="http://schemas.microsoft.com/office/powerpoint/2010/main" val="311237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DARS recently received FFY’19 NGAs for Title III and Title VII for the full award amounts.  Unlike last year, this falls into the normal time of year when we expect to receive NGAs.</a:t>
            </a:r>
          </a:p>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6</a:t>
            </a:fld>
            <a:endParaRPr lang="en-US"/>
          </a:p>
        </p:txBody>
      </p:sp>
    </p:spTree>
    <p:extLst>
      <p:ext uri="{BB962C8B-B14F-4D97-AF65-F5344CB8AC3E}">
        <p14:creationId xmlns:p14="http://schemas.microsoft.com/office/powerpoint/2010/main" val="360997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81D4F7-E52D-49EB-99F8-B89FAEA560F3}" type="slidenum">
              <a:rPr lang="en-US" smtClean="0"/>
              <a:t>7</a:t>
            </a:fld>
            <a:endParaRPr lang="en-US"/>
          </a:p>
        </p:txBody>
      </p:sp>
    </p:spTree>
    <p:extLst>
      <p:ext uri="{BB962C8B-B14F-4D97-AF65-F5344CB8AC3E}">
        <p14:creationId xmlns:p14="http://schemas.microsoft.com/office/powerpoint/2010/main" val="262032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lstStyle/>
          <a:p>
            <a:r>
              <a:rPr lang="en-US" dirty="0" smtClean="0"/>
              <a:t>This Administrative Fee calculation</a:t>
            </a:r>
            <a:r>
              <a:rPr lang="en-US" baseline="0" dirty="0" smtClean="0"/>
              <a:t> example shows that the total Title III award is $31 million.  If we multiply that by 5%, which is the Percentage for State Admin, we get a total admin fee of $1,550,000.  Admin fees are split between Title III B and Title III E.  To calculate the split, we determine the admin fee for Title III E.  In this example we are using $4 million as the total Title III E award amount which is multiplied by 5% for a total Title III E Admin fee of $200,000.  The Title III E fee is then subtracted from the Total Admin fee to get Title III B’s admin fee in the amount of $1,350,000.</a:t>
            </a:r>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8</a:t>
            </a:fld>
            <a:endParaRPr lang="en-US"/>
          </a:p>
        </p:txBody>
      </p:sp>
    </p:spTree>
    <p:extLst>
      <p:ext uri="{BB962C8B-B14F-4D97-AF65-F5344CB8AC3E}">
        <p14:creationId xmlns:p14="http://schemas.microsoft.com/office/powerpoint/2010/main" val="116983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1D4F7-E52D-49EB-99F8-B89FAEA560F3}" type="slidenum">
              <a:rPr lang="en-US" smtClean="0"/>
              <a:t>9</a:t>
            </a:fld>
            <a:endParaRPr lang="en-US"/>
          </a:p>
        </p:txBody>
      </p:sp>
    </p:spTree>
    <p:extLst>
      <p:ext uri="{BB962C8B-B14F-4D97-AF65-F5344CB8AC3E}">
        <p14:creationId xmlns:p14="http://schemas.microsoft.com/office/powerpoint/2010/main" val="3727282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0BA762E-2062-44A5-8A8C-93515388CED8}" type="datetimeFigureOut">
              <a:rPr lang="en-US" smtClean="0"/>
              <a:t>1/17/2019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EC6189B-91EB-4CDD-8A1B-F6EDA03C6A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A762E-2062-44A5-8A8C-93515388CED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6189B-91EB-4CDD-8A1B-F6EDA03C6A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A762E-2062-44A5-8A8C-93515388CED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6189B-91EB-4CDD-8A1B-F6EDA03C6A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BA762E-2062-44A5-8A8C-93515388CED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6189B-91EB-4CDD-8A1B-F6EDA03C6A78}"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0BA762E-2062-44A5-8A8C-93515388CED8}"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6189B-91EB-4CDD-8A1B-F6EDA03C6A78}"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0BA762E-2062-44A5-8A8C-93515388CED8}"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6189B-91EB-4CDD-8A1B-F6EDA03C6A78}"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0BA762E-2062-44A5-8A8C-93515388CED8}"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6189B-91EB-4CDD-8A1B-F6EDA03C6A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BA762E-2062-44A5-8A8C-93515388CED8}"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6189B-91EB-4CDD-8A1B-F6EDA03C6A78}"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A762E-2062-44A5-8A8C-93515388CED8}"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6189B-91EB-4CDD-8A1B-F6EDA03C6A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D0BA762E-2062-44A5-8A8C-93515388CED8}"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6189B-91EB-4CDD-8A1B-F6EDA03C6A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0BA762E-2062-44A5-8A8C-93515388CED8}" type="datetimeFigureOut">
              <a:rPr lang="en-US" smtClean="0"/>
              <a:t>1/17/2019</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EC6189B-91EB-4CDD-8A1B-F6EDA03C6A78}"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D0BA762E-2062-44A5-8A8C-93515388CED8}" type="datetimeFigureOut">
              <a:rPr lang="en-US" smtClean="0"/>
              <a:t>1/17/2019</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EC6189B-91EB-4CDD-8A1B-F6EDA03C6A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gid.acl.gov/DataFiles/ACS2015/?stateabbr=V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indexmundi.com/facts/united-states/quick-facts/virginia/land-area#table" TargetMode="External"/><Relationship Id="rId4" Type="http://schemas.openxmlformats.org/officeDocument/2006/relationships/hyperlink" Target="https://www.census.gov/programs-surveys/metro-micro/about/omb-bulletin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vdh.virginia.gov/OLC/Faciliti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Overview of the DARS Funding  Allocation Process</a:t>
            </a:r>
            <a:endParaRPr lang="en-US" dirty="0"/>
          </a:p>
        </p:txBody>
      </p:sp>
      <p:sp>
        <p:nvSpPr>
          <p:cNvPr id="3" name="Subtitle 2"/>
          <p:cNvSpPr>
            <a:spLocks noGrp="1"/>
          </p:cNvSpPr>
          <p:nvPr>
            <p:ph type="subTitle" idx="1"/>
          </p:nvPr>
        </p:nvSpPr>
        <p:spPr/>
        <p:txBody>
          <a:bodyPr/>
          <a:lstStyle/>
          <a:p>
            <a:r>
              <a:rPr lang="en-US" dirty="0" smtClean="0"/>
              <a:t>January 2019</a:t>
            </a:r>
            <a:endParaRPr lang="en-US" dirty="0"/>
          </a:p>
        </p:txBody>
      </p:sp>
    </p:spTree>
    <p:extLst>
      <p:ext uri="{BB962C8B-B14F-4D97-AF65-F5344CB8AC3E}">
        <p14:creationId xmlns:p14="http://schemas.microsoft.com/office/powerpoint/2010/main" val="4159873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As noted, DARS operates several months into the Federal Fiscal Year (FFY) before receiving award notices. Funding  to AAAs is advanced even though DARS has not received the full </a:t>
            </a:r>
            <a:r>
              <a:rPr lang="en-US" dirty="0" smtClean="0"/>
              <a:t>Notice of Grant Award (NGA) </a:t>
            </a:r>
            <a:r>
              <a:rPr lang="en-US" dirty="0"/>
              <a:t>during this period. </a:t>
            </a:r>
            <a:r>
              <a:rPr lang="en-US" dirty="0" smtClean="0"/>
              <a:t>The actual award amount may be higher or lower than the original estimate at the time funds were allocated. </a:t>
            </a:r>
          </a:p>
          <a:p>
            <a:pPr marL="109728" indent="0">
              <a:buNone/>
            </a:pPr>
            <a:endParaRPr lang="en-US" dirty="0" smtClean="0"/>
          </a:p>
          <a:p>
            <a:pPr marL="109728" indent="0">
              <a:buNone/>
            </a:pPr>
            <a:r>
              <a:rPr lang="en-US" dirty="0" smtClean="0"/>
              <a:t>This funding methodology is designed to provide a reserve to prevent over-obligations and to soften the impact of delays.  A </a:t>
            </a:r>
            <a:r>
              <a:rPr lang="en-US" dirty="0"/>
              <a:t>reconciliation is performed to ensure </a:t>
            </a:r>
            <a:r>
              <a:rPr lang="en-US" dirty="0" smtClean="0"/>
              <a:t>that DARS </a:t>
            </a:r>
            <a:r>
              <a:rPr lang="en-US" dirty="0"/>
              <a:t>fully </a:t>
            </a:r>
            <a:r>
              <a:rPr lang="en-US" dirty="0" smtClean="0"/>
              <a:t>obligates </a:t>
            </a:r>
            <a:r>
              <a:rPr lang="en-US" dirty="0"/>
              <a:t>the award </a:t>
            </a:r>
            <a:r>
              <a:rPr lang="en-US" dirty="0" smtClean="0"/>
              <a:t>to AAAs by </a:t>
            </a:r>
            <a:r>
              <a:rPr lang="en-US" dirty="0"/>
              <a:t>the end of </a:t>
            </a:r>
            <a:r>
              <a:rPr lang="en-US" dirty="0" smtClean="0"/>
              <a:t>each FFY.</a:t>
            </a:r>
            <a:endParaRPr lang="en-US" dirty="0"/>
          </a:p>
          <a:p>
            <a:endParaRPr lang="en-US" dirty="0"/>
          </a:p>
          <a:p>
            <a:endParaRPr lang="en-US" dirty="0"/>
          </a:p>
        </p:txBody>
      </p:sp>
      <p:sp>
        <p:nvSpPr>
          <p:cNvPr id="3" name="Title 2"/>
          <p:cNvSpPr>
            <a:spLocks noGrp="1"/>
          </p:cNvSpPr>
          <p:nvPr>
            <p:ph type="title"/>
          </p:nvPr>
        </p:nvSpPr>
        <p:spPr/>
        <p:txBody>
          <a:bodyPr>
            <a:normAutofit/>
          </a:bodyPr>
          <a:lstStyle/>
          <a:p>
            <a:pPr algn="ctr"/>
            <a:r>
              <a:rPr lang="en-US" dirty="0"/>
              <a:t>Reserve </a:t>
            </a:r>
            <a:r>
              <a:rPr lang="en-US" dirty="0" smtClean="0"/>
              <a:t>Funds</a:t>
            </a:r>
            <a:endParaRPr lang="en-US" dirty="0"/>
          </a:p>
        </p:txBody>
      </p:sp>
    </p:spTree>
    <p:extLst>
      <p:ext uri="{BB962C8B-B14F-4D97-AF65-F5344CB8AC3E}">
        <p14:creationId xmlns:p14="http://schemas.microsoft.com/office/powerpoint/2010/main" val="1030467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a:p>
          <a:p>
            <a:pPr marL="109728" indent="0">
              <a:buNone/>
            </a:pPr>
            <a:r>
              <a:rPr lang="en-US" dirty="0"/>
              <a:t>The Older Americans Act of 1965, as amended, Section 305,(a),(2),(C) requires the state agency to</a:t>
            </a:r>
            <a:r>
              <a:rPr lang="en-US" dirty="0" smtClean="0"/>
              <a:t>:</a:t>
            </a:r>
          </a:p>
          <a:p>
            <a:pPr marL="109728" indent="0">
              <a:buNone/>
            </a:pPr>
            <a:endParaRPr lang="en-US" dirty="0"/>
          </a:p>
          <a:p>
            <a:pPr marL="109728" indent="0">
              <a:buNone/>
            </a:pPr>
            <a:r>
              <a:rPr lang="en-US" dirty="0"/>
              <a:t>In consultation with area agencies, in accordance with guidelines issued by the Assistant Secretary, and using the best available data, develop and publish for review and comment a formula for distribution within the State of funds received under this title that takes into account –</a:t>
            </a:r>
          </a:p>
          <a:p>
            <a:pPr marL="907542" lvl="1" indent="-514350">
              <a:buFont typeface="+mj-lt"/>
              <a:buAutoNum type="romanUcPeriod"/>
            </a:pPr>
            <a:r>
              <a:rPr lang="en-US" sz="2500" dirty="0" smtClean="0"/>
              <a:t>The </a:t>
            </a:r>
            <a:r>
              <a:rPr lang="en-US" sz="2500" dirty="0"/>
              <a:t>geographical distribution of older individuals in the State; </a:t>
            </a:r>
            <a:r>
              <a:rPr lang="en-US" sz="2500" dirty="0" smtClean="0"/>
              <a:t>and</a:t>
            </a:r>
          </a:p>
          <a:p>
            <a:pPr marL="907542" lvl="1" indent="-514350">
              <a:buFont typeface="+mj-lt"/>
              <a:buAutoNum type="romanUcPeriod"/>
            </a:pPr>
            <a:r>
              <a:rPr lang="en-US" sz="2500" dirty="0" smtClean="0"/>
              <a:t>The </a:t>
            </a:r>
            <a:r>
              <a:rPr lang="en-US" sz="2500" dirty="0"/>
              <a:t>distribution among planning and service areas of older individuals with greatest economic need and older individuals with greatest social need, with particular attention to low income minority older individuals including low-income minority older individuals, older individuals with limited English proficiency, and older individuals residing in rural areas.</a:t>
            </a:r>
          </a:p>
          <a:p>
            <a:endParaRPr lang="en-US" dirty="0"/>
          </a:p>
        </p:txBody>
      </p:sp>
      <p:sp>
        <p:nvSpPr>
          <p:cNvPr id="2" name="Title 1"/>
          <p:cNvSpPr>
            <a:spLocks noGrp="1"/>
          </p:cNvSpPr>
          <p:nvPr>
            <p:ph type="title"/>
          </p:nvPr>
        </p:nvSpPr>
        <p:spPr/>
        <p:txBody>
          <a:bodyPr>
            <a:normAutofit/>
          </a:bodyPr>
          <a:lstStyle/>
          <a:p>
            <a:pPr algn="ctr"/>
            <a:r>
              <a:rPr lang="en-US" dirty="0" smtClean="0"/>
              <a:t>Funding Formula</a:t>
            </a:r>
            <a:endParaRPr lang="en-US" dirty="0"/>
          </a:p>
        </p:txBody>
      </p:sp>
    </p:spTree>
    <p:extLst>
      <p:ext uri="{BB962C8B-B14F-4D97-AF65-F5344CB8AC3E}">
        <p14:creationId xmlns:p14="http://schemas.microsoft.com/office/powerpoint/2010/main" val="2388996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dirty="0" smtClean="0"/>
              <a:t>Virginia</a:t>
            </a:r>
            <a:r>
              <a:rPr lang="en-US" dirty="0"/>
              <a:t>, working with the Area Agencies on Aging, updated its Intrastate Funding Formula beginning with Federal Fiscal Year's 2013 distribution. The funding formula includes a base of fifty percent of the Federal Fiscal Year's 2012 allocation. </a:t>
            </a:r>
            <a:endParaRPr lang="en-US" dirty="0" smtClean="0"/>
          </a:p>
          <a:p>
            <a:pPr marL="109728" indent="0">
              <a:buNone/>
            </a:pPr>
            <a:endParaRPr lang="en-US" dirty="0"/>
          </a:p>
          <a:p>
            <a:pPr marL="109728" indent="0">
              <a:buNone/>
            </a:pPr>
            <a:r>
              <a:rPr lang="en-US" dirty="0" smtClean="0"/>
              <a:t>All </a:t>
            </a:r>
            <a:r>
              <a:rPr lang="en-US" dirty="0"/>
              <a:t>funds awarded above the base will be distributed using the existing established formula with data from the most recent 60 plus </a:t>
            </a:r>
            <a:r>
              <a:rPr lang="en-US" dirty="0" smtClean="0"/>
              <a:t>American Community Survey (ACS) special </a:t>
            </a:r>
            <a:r>
              <a:rPr lang="en-US" dirty="0"/>
              <a:t>compilation produced by the US Bureau of </a:t>
            </a:r>
            <a:r>
              <a:rPr lang="en-US" dirty="0" smtClean="0"/>
              <a:t>Census. </a:t>
            </a:r>
            <a:r>
              <a:rPr lang="en-US" dirty="0"/>
              <a:t>In no case will an Area Agency on Aging receive less than it did in Federal Fiscal Year 2006. </a:t>
            </a:r>
          </a:p>
        </p:txBody>
      </p:sp>
      <p:sp>
        <p:nvSpPr>
          <p:cNvPr id="2" name="Title 1"/>
          <p:cNvSpPr>
            <a:spLocks noGrp="1"/>
          </p:cNvSpPr>
          <p:nvPr>
            <p:ph type="title"/>
          </p:nvPr>
        </p:nvSpPr>
        <p:spPr/>
        <p:txBody>
          <a:bodyPr/>
          <a:lstStyle/>
          <a:p>
            <a:pPr algn="ctr"/>
            <a:r>
              <a:rPr lang="en-US" dirty="0"/>
              <a:t>Funding </a:t>
            </a:r>
            <a:r>
              <a:rPr lang="en-US" dirty="0" smtClean="0"/>
              <a:t>Formula</a:t>
            </a:r>
            <a:endParaRPr lang="en-US" dirty="0"/>
          </a:p>
        </p:txBody>
      </p:sp>
    </p:spTree>
    <p:extLst>
      <p:ext uri="{BB962C8B-B14F-4D97-AF65-F5344CB8AC3E}">
        <p14:creationId xmlns:p14="http://schemas.microsoft.com/office/powerpoint/2010/main" val="1496658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77007"/>
            <a:ext cx="11135710" cy="5155324"/>
          </a:xfrm>
        </p:spPr>
        <p:txBody>
          <a:bodyPr>
            <a:noAutofit/>
          </a:bodyPr>
          <a:lstStyle/>
          <a:p>
            <a:pPr marL="109728" indent="0" algn="ctr">
              <a:buNone/>
            </a:pPr>
            <a:r>
              <a:rPr lang="en-US" sz="1800" dirty="0"/>
              <a:t>Title III and VII</a:t>
            </a:r>
          </a:p>
          <a:p>
            <a:endParaRPr lang="en-US" sz="1800" dirty="0"/>
          </a:p>
          <a:p>
            <a:pPr marL="109728" indent="0">
              <a:buNone/>
            </a:pPr>
            <a:r>
              <a:rPr lang="en-US" sz="1800" dirty="0"/>
              <a:t>[For Subtitles III-B, Supportive Services; III-C, Nutrition; III-D, Disease Prevention and Health Promotion; III-E, National Family Caregiver Support; and VII-Chapter 3, Prevention of Elder Abuse, Neglect, and Exploitation]</a:t>
            </a:r>
          </a:p>
          <a:p>
            <a:endParaRPr lang="en-US" sz="1800" dirty="0"/>
          </a:p>
          <a:p>
            <a:pPr marL="109728" indent="0">
              <a:buNone/>
            </a:pPr>
            <a:r>
              <a:rPr lang="en-US" sz="1800" dirty="0"/>
              <a:t>DARS, in consultation with Virginia’s AAAs, has developed an intrastate funding formula for Older Americans Act funds.  The Commonwealth’s Title III funding formula remains unchanged from the previous State Plan.  The formula factors and their weights are as follows:</a:t>
            </a:r>
          </a:p>
          <a:p>
            <a:endParaRPr lang="en-US" sz="1800" dirty="0"/>
          </a:p>
          <a:p>
            <a:r>
              <a:rPr lang="en-US" sz="1800" dirty="0"/>
              <a:t>Population 60+ in Poverty			</a:t>
            </a:r>
            <a:r>
              <a:rPr lang="en-US" sz="1800" dirty="0" smtClean="0"/>
              <a:t>50</a:t>
            </a:r>
            <a:r>
              <a:rPr lang="en-US" sz="1800" dirty="0"/>
              <a:t>%</a:t>
            </a:r>
          </a:p>
          <a:p>
            <a:r>
              <a:rPr lang="en-US" sz="1800" dirty="0"/>
              <a:t>Population 60+				</a:t>
            </a:r>
            <a:r>
              <a:rPr lang="en-US" sz="1800" dirty="0" smtClean="0"/>
              <a:t>30</a:t>
            </a:r>
            <a:r>
              <a:rPr lang="en-US" sz="1800" dirty="0"/>
              <a:t>%</a:t>
            </a:r>
          </a:p>
          <a:p>
            <a:r>
              <a:rPr lang="en-US" sz="1800" dirty="0"/>
              <a:t>Population 60+ in Rural Jurisdictions		10%</a:t>
            </a:r>
          </a:p>
          <a:p>
            <a:r>
              <a:rPr lang="en-US" sz="1800" dirty="0"/>
              <a:t>Population 60+ Minority in Poverty		10%</a:t>
            </a:r>
          </a:p>
          <a:p>
            <a:endParaRPr lang="en-US" sz="1800" dirty="0"/>
          </a:p>
          <a:p>
            <a:endParaRPr lang="en-US" sz="1800" dirty="0"/>
          </a:p>
          <a:p>
            <a:endParaRPr lang="en-US" sz="1800" dirty="0"/>
          </a:p>
        </p:txBody>
      </p:sp>
      <p:sp>
        <p:nvSpPr>
          <p:cNvPr id="3" name="Title 2"/>
          <p:cNvSpPr>
            <a:spLocks noGrp="1"/>
          </p:cNvSpPr>
          <p:nvPr>
            <p:ph type="title"/>
          </p:nvPr>
        </p:nvSpPr>
        <p:spPr/>
        <p:txBody>
          <a:bodyPr/>
          <a:lstStyle/>
          <a:p>
            <a:pPr algn="ctr"/>
            <a:r>
              <a:rPr lang="en-US" dirty="0" smtClean="0"/>
              <a:t>Funding Formula</a:t>
            </a:r>
            <a:endParaRPr lang="en-US" dirty="0"/>
          </a:p>
        </p:txBody>
      </p:sp>
    </p:spTree>
    <p:extLst>
      <p:ext uri="{BB962C8B-B14F-4D97-AF65-F5344CB8AC3E}">
        <p14:creationId xmlns:p14="http://schemas.microsoft.com/office/powerpoint/2010/main" val="3584272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50884"/>
            <a:ext cx="10972800" cy="4974614"/>
          </a:xfrm>
        </p:spPr>
        <p:txBody>
          <a:bodyPr>
            <a:normAutofit fontScale="77500" lnSpcReduction="20000"/>
          </a:bodyPr>
          <a:lstStyle/>
          <a:p>
            <a:pPr marL="109728" indent="0">
              <a:buNone/>
            </a:pPr>
            <a:endParaRPr lang="en-US" dirty="0" smtClean="0"/>
          </a:p>
          <a:p>
            <a:pPr marL="109728" indent="0" algn="ctr">
              <a:buNone/>
            </a:pPr>
            <a:r>
              <a:rPr lang="en-US" sz="3800" dirty="0" smtClean="0"/>
              <a:t>Title III</a:t>
            </a:r>
            <a:endParaRPr lang="en-US" sz="3800" dirty="0"/>
          </a:p>
          <a:p>
            <a:pPr marL="109728" indent="0">
              <a:buNone/>
            </a:pPr>
            <a:r>
              <a:rPr lang="en-US" dirty="0" smtClean="0"/>
              <a:t>30</a:t>
            </a:r>
            <a:r>
              <a:rPr lang="en-US" dirty="0"/>
              <a:t>% Population =&gt; age 60</a:t>
            </a:r>
          </a:p>
          <a:p>
            <a:pPr marL="109728" indent="0">
              <a:buNone/>
            </a:pPr>
            <a:r>
              <a:rPr lang="en-US" dirty="0">
                <a:solidFill>
                  <a:srgbClr val="FF0000"/>
                </a:solidFill>
              </a:rPr>
              <a:t>+</a:t>
            </a:r>
          </a:p>
          <a:p>
            <a:pPr marL="109728" indent="0">
              <a:buNone/>
            </a:pPr>
            <a:r>
              <a:rPr lang="en-US" dirty="0"/>
              <a:t>10% Population =&gt; age 60 in rural area</a:t>
            </a:r>
          </a:p>
          <a:p>
            <a:pPr marL="109728" indent="0">
              <a:buNone/>
            </a:pPr>
            <a:r>
              <a:rPr lang="en-US" dirty="0">
                <a:solidFill>
                  <a:srgbClr val="FF0000"/>
                </a:solidFill>
              </a:rPr>
              <a:t>+</a:t>
            </a:r>
          </a:p>
          <a:p>
            <a:pPr marL="109728" indent="0">
              <a:buNone/>
            </a:pPr>
            <a:r>
              <a:rPr lang="en-US" dirty="0"/>
              <a:t>50% Population =&gt; age 60 in poverty</a:t>
            </a:r>
          </a:p>
          <a:p>
            <a:pPr marL="109728" indent="0">
              <a:buNone/>
            </a:pPr>
            <a:r>
              <a:rPr lang="en-US" dirty="0">
                <a:solidFill>
                  <a:srgbClr val="FF0000"/>
                </a:solidFill>
              </a:rPr>
              <a:t>+</a:t>
            </a:r>
          </a:p>
          <a:p>
            <a:pPr marL="109728" indent="0">
              <a:buNone/>
            </a:pPr>
            <a:r>
              <a:rPr lang="en-US" dirty="0"/>
              <a:t>10% Population =&gt; age 60, minority in poverty</a:t>
            </a:r>
          </a:p>
          <a:p>
            <a:pPr marL="109728" indent="0">
              <a:buNone/>
            </a:pPr>
            <a:endParaRPr lang="en-US" dirty="0"/>
          </a:p>
          <a:p>
            <a:pPr marL="109728" indent="0">
              <a:buNone/>
            </a:pPr>
            <a:r>
              <a:rPr lang="en-US" dirty="0"/>
              <a:t>100% Total Funds</a:t>
            </a:r>
          </a:p>
          <a:p>
            <a:pPr marL="109728" indent="0">
              <a:buNone/>
            </a:pPr>
            <a:endParaRPr lang="en-US" dirty="0" smtClean="0"/>
          </a:p>
          <a:p>
            <a:pPr marL="109728" indent="0">
              <a:buNone/>
            </a:pPr>
            <a:r>
              <a:rPr lang="en-US" dirty="0" smtClean="0"/>
              <a:t>Title III-D Preventive Health is further adjusted for medically underserved areas. </a:t>
            </a:r>
          </a:p>
          <a:p>
            <a:pPr marL="109728" indent="0">
              <a:lnSpc>
                <a:spcPct val="170000"/>
              </a:lnSpc>
              <a:buNone/>
            </a:pPr>
            <a:r>
              <a:rPr lang="en-US" dirty="0" smtClean="0"/>
              <a:t>Ombudsman and CCEVP – Uses a separate allocation.</a:t>
            </a:r>
          </a:p>
          <a:p>
            <a:endParaRPr lang="en-US" dirty="0"/>
          </a:p>
        </p:txBody>
      </p:sp>
      <p:sp>
        <p:nvSpPr>
          <p:cNvPr id="3" name="Title 2"/>
          <p:cNvSpPr>
            <a:spLocks noGrp="1"/>
          </p:cNvSpPr>
          <p:nvPr>
            <p:ph type="title"/>
          </p:nvPr>
        </p:nvSpPr>
        <p:spPr/>
        <p:txBody>
          <a:bodyPr/>
          <a:lstStyle/>
          <a:p>
            <a:pPr algn="ctr"/>
            <a:r>
              <a:rPr lang="en-US" dirty="0" smtClean="0"/>
              <a:t>Funding Formula</a:t>
            </a:r>
            <a:endParaRPr lang="en-US" dirty="0"/>
          </a:p>
        </p:txBody>
      </p:sp>
    </p:spTree>
    <p:extLst>
      <p:ext uri="{BB962C8B-B14F-4D97-AF65-F5344CB8AC3E}">
        <p14:creationId xmlns:p14="http://schemas.microsoft.com/office/powerpoint/2010/main" val="2772426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17639"/>
            <a:ext cx="10972800" cy="4841272"/>
          </a:xfrm>
        </p:spPr>
        <p:txBody>
          <a:bodyPr>
            <a:normAutofit fontScale="77500" lnSpcReduction="20000"/>
          </a:bodyPr>
          <a:lstStyle/>
          <a:p>
            <a:pPr marL="109728" indent="0" algn="ctr">
              <a:buNone/>
            </a:pPr>
            <a:r>
              <a:rPr lang="en-US" sz="3800" b="1" dirty="0"/>
              <a:t>Description of </a:t>
            </a:r>
            <a:r>
              <a:rPr lang="en-US" sz="3800" b="1" dirty="0" smtClean="0"/>
              <a:t>Factors</a:t>
            </a:r>
          </a:p>
          <a:p>
            <a:endParaRPr lang="en-US" dirty="0" smtClean="0"/>
          </a:p>
          <a:p>
            <a:r>
              <a:rPr lang="en-US" b="1" u="sng" dirty="0" smtClean="0"/>
              <a:t>Population </a:t>
            </a:r>
            <a:r>
              <a:rPr lang="en-US" b="1" u="sng" dirty="0"/>
              <a:t>60+ in Poverty</a:t>
            </a:r>
            <a:r>
              <a:rPr lang="en-US" dirty="0"/>
              <a:t>: This factor is an application of the definition of greatest economic need as required by the Older Americans Act. The financial condition of the older person is a major determinant of his or her ability to meet basic life needs such as food, shelter, mobility, and healthcare. The U.S. Bureau of the Census prepares this information upon request to perform a special tabulation for the Administration on Aging. </a:t>
            </a:r>
            <a:endParaRPr lang="en-US" dirty="0" smtClean="0"/>
          </a:p>
          <a:p>
            <a:pPr marL="109728" indent="0">
              <a:buNone/>
            </a:pPr>
            <a:endParaRPr lang="en-US" dirty="0"/>
          </a:p>
          <a:p>
            <a:r>
              <a:rPr lang="en-US" b="1" u="sng" dirty="0"/>
              <a:t>Population 60+</a:t>
            </a:r>
            <a:r>
              <a:rPr lang="en-US" dirty="0"/>
              <a:t>:</a:t>
            </a:r>
            <a:r>
              <a:rPr lang="en-US" b="1" u="sng" dirty="0"/>
              <a:t> </a:t>
            </a:r>
            <a:r>
              <a:rPr lang="en-US" dirty="0"/>
              <a:t>This factor is the basis for the distribution of funds by jurisdiction (county and city) of older Virginians. It reflects the proportion of persons age 60 and older throughout the Commonwealth by jurisdiction as provided by the U.S. Bureau of the Census</a:t>
            </a:r>
            <a:r>
              <a:rPr lang="en-US" dirty="0" smtClean="0"/>
              <a:t>.</a:t>
            </a:r>
          </a:p>
          <a:p>
            <a:pPr marL="109728" indent="0">
              <a:buNone/>
            </a:pPr>
            <a:r>
              <a:rPr lang="en-US" dirty="0" smtClean="0"/>
              <a:t> </a:t>
            </a:r>
            <a:endParaRPr lang="en-US" dirty="0"/>
          </a:p>
          <a:p>
            <a:r>
              <a:rPr lang="en-US" b="1" u="sng" dirty="0"/>
              <a:t>Population 60+ Minority in Poverty</a:t>
            </a:r>
            <a:r>
              <a:rPr lang="en-US" dirty="0"/>
              <a:t>: This factor addresses the special needs of older racial and ethnic minorities in Virginia as well as the economic needs of this group. The U.S. Bureau of the Census prepares this information upon request to perform a special tabulation for the Administration on Aging. </a:t>
            </a:r>
          </a:p>
          <a:p>
            <a:endParaRPr lang="en-US" dirty="0" smtClean="0"/>
          </a:p>
          <a:p>
            <a:endParaRPr lang="en-US" dirty="0"/>
          </a:p>
        </p:txBody>
      </p:sp>
      <p:sp>
        <p:nvSpPr>
          <p:cNvPr id="3" name="Title 2"/>
          <p:cNvSpPr>
            <a:spLocks noGrp="1"/>
          </p:cNvSpPr>
          <p:nvPr>
            <p:ph type="title"/>
          </p:nvPr>
        </p:nvSpPr>
        <p:spPr/>
        <p:txBody>
          <a:bodyPr/>
          <a:lstStyle/>
          <a:p>
            <a:pPr algn="ctr"/>
            <a:r>
              <a:rPr lang="en-US" dirty="0"/>
              <a:t>Funding Formula</a:t>
            </a:r>
          </a:p>
        </p:txBody>
      </p:sp>
    </p:spTree>
    <p:extLst>
      <p:ext uri="{BB962C8B-B14F-4D97-AF65-F5344CB8AC3E}">
        <p14:creationId xmlns:p14="http://schemas.microsoft.com/office/powerpoint/2010/main" val="3170079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endParaRPr lang="en-US" dirty="0" smtClean="0"/>
          </a:p>
          <a:p>
            <a:pPr marL="109728" lvl="0" indent="0" algn="ctr">
              <a:buClr>
                <a:srgbClr val="2DA2BF"/>
              </a:buClr>
              <a:buNone/>
            </a:pPr>
            <a:r>
              <a:rPr lang="en-US" sz="3400" b="1" dirty="0">
                <a:solidFill>
                  <a:prstClr val="black"/>
                </a:solidFill>
              </a:rPr>
              <a:t>Description of Factors</a:t>
            </a:r>
          </a:p>
          <a:p>
            <a:pPr marL="109728" indent="0">
              <a:buNone/>
            </a:pPr>
            <a:endParaRPr lang="en-US" dirty="0" smtClean="0"/>
          </a:p>
          <a:p>
            <a:r>
              <a:rPr lang="en-US" b="1" u="sng" dirty="0" smtClean="0"/>
              <a:t>Population </a:t>
            </a:r>
            <a:r>
              <a:rPr lang="en-US" b="1" u="sng" dirty="0"/>
              <a:t>60+ in Rural Jurisdictions</a:t>
            </a:r>
            <a:r>
              <a:rPr lang="en-US" dirty="0"/>
              <a:t>: This factor addresses the geographical isolation faced by older Virginians who live in the rural areas. </a:t>
            </a:r>
            <a:r>
              <a:rPr lang="en-US" dirty="0" smtClean="0"/>
              <a:t>DARS </a:t>
            </a:r>
            <a:r>
              <a:rPr lang="en-US" dirty="0"/>
              <a:t>defines "rural" as any jurisdiction (city or county) which is not within a Metropolitan Statistical Area (MSA) or any jurisdiction which is within an MSA but which has a population density of 50 persons or less per square mile. An MSA is calculated by the U.S. Bureau of the Census and is updated in the formula when the census population data is updated. Square mileage by jurisdiction is obtained from the most recent Report of the Secretary of the Commonwealth and is updated in the formula when the census population data is updated. </a:t>
            </a:r>
            <a:endParaRPr lang="en-US" dirty="0" smtClean="0"/>
          </a:p>
          <a:p>
            <a:pPr marL="109728" indent="0">
              <a:buNone/>
            </a:pPr>
            <a:endParaRPr lang="en-US" dirty="0"/>
          </a:p>
          <a:p>
            <a:r>
              <a:rPr lang="en-US" b="1" u="sng" dirty="0" smtClean="0"/>
              <a:t>Medically </a:t>
            </a:r>
            <a:r>
              <a:rPr lang="en-US" b="1" u="sng" dirty="0"/>
              <a:t>Underserved Area</a:t>
            </a:r>
            <a:r>
              <a:rPr lang="en-US" dirty="0"/>
              <a:t>:  This factor, applies only to Title III-D, Disease Prevention and Health Promotion Services.  Section 362 of the Older Americans Act of 1965, as amended, requires the state to give priority to areas that are medically underserved. </a:t>
            </a:r>
          </a:p>
        </p:txBody>
      </p:sp>
      <p:sp>
        <p:nvSpPr>
          <p:cNvPr id="3" name="Title 2"/>
          <p:cNvSpPr>
            <a:spLocks noGrp="1"/>
          </p:cNvSpPr>
          <p:nvPr>
            <p:ph type="title"/>
          </p:nvPr>
        </p:nvSpPr>
        <p:spPr/>
        <p:txBody>
          <a:bodyPr/>
          <a:lstStyle/>
          <a:p>
            <a:pPr algn="ctr"/>
            <a:r>
              <a:rPr lang="en-US" dirty="0"/>
              <a:t>Funding Formula</a:t>
            </a:r>
          </a:p>
        </p:txBody>
      </p:sp>
    </p:spTree>
    <p:extLst>
      <p:ext uri="{BB962C8B-B14F-4D97-AF65-F5344CB8AC3E}">
        <p14:creationId xmlns:p14="http://schemas.microsoft.com/office/powerpoint/2010/main" val="2501112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638"/>
            <a:ext cx="10972800" cy="4872803"/>
          </a:xfrm>
        </p:spPr>
        <p:txBody>
          <a:bodyPr>
            <a:normAutofit lnSpcReduction="10000"/>
          </a:bodyPr>
          <a:lstStyle/>
          <a:p>
            <a:pPr marL="109728" indent="0" algn="ctr">
              <a:buNone/>
            </a:pPr>
            <a:r>
              <a:rPr lang="en-US" sz="3200" b="1" dirty="0" smtClean="0"/>
              <a:t>Publications </a:t>
            </a:r>
            <a:r>
              <a:rPr lang="en-US" sz="3200" b="1" dirty="0"/>
              <a:t>Used in Determining Funding Formulas </a:t>
            </a:r>
          </a:p>
          <a:p>
            <a:endParaRPr lang="en-US" sz="2000" dirty="0" smtClean="0"/>
          </a:p>
          <a:p>
            <a:r>
              <a:rPr lang="en-US" sz="2400" dirty="0" smtClean="0"/>
              <a:t>The most recent ACS Special Tabulation on Aging report is obtained and used to document Virginia’s demographic information for the applicable period.</a:t>
            </a:r>
          </a:p>
          <a:p>
            <a:pPr marL="493776" lvl="2" indent="0">
              <a:buNone/>
            </a:pPr>
            <a:r>
              <a:rPr lang="en-US" sz="1800" dirty="0" smtClean="0">
                <a:hlinkClick r:id="rId3"/>
              </a:rPr>
              <a:t>https://agid.acl.gov/DataFiles/ACS2015/?stateabbr=VA</a:t>
            </a:r>
            <a:r>
              <a:rPr lang="en-US" sz="1800" dirty="0" smtClean="0"/>
              <a:t> </a:t>
            </a:r>
          </a:p>
          <a:p>
            <a:pPr marL="493776" lvl="2" indent="0">
              <a:buNone/>
            </a:pPr>
            <a:endParaRPr lang="en-US" sz="1800" dirty="0" smtClean="0"/>
          </a:p>
          <a:p>
            <a:r>
              <a:rPr lang="en-US" sz="2400" dirty="0" smtClean="0"/>
              <a:t>The most recent Office of Management and Budget’s (OMB</a:t>
            </a:r>
            <a:r>
              <a:rPr lang="en-US" sz="2400" dirty="0"/>
              <a:t>) </a:t>
            </a:r>
            <a:r>
              <a:rPr lang="en-US" sz="2400" dirty="0" smtClean="0"/>
              <a:t>Metropolitan bulletin - establishes </a:t>
            </a:r>
            <a:r>
              <a:rPr lang="en-US" sz="2400" dirty="0"/>
              <a:t>revised delineations for the Nation's Metropolitan Statistical Areas, </a:t>
            </a:r>
            <a:r>
              <a:rPr lang="en-US" sz="2400" dirty="0" err="1"/>
              <a:t>Micropolitan</a:t>
            </a:r>
            <a:r>
              <a:rPr lang="en-US" sz="2400" dirty="0"/>
              <a:t> Statistical Areas, and Combined Statistical Areas. </a:t>
            </a:r>
            <a:endParaRPr lang="en-US" sz="2400" dirty="0" smtClean="0"/>
          </a:p>
          <a:p>
            <a:pPr marL="493776" lvl="2" indent="0">
              <a:buNone/>
            </a:pPr>
            <a:r>
              <a:rPr lang="en-US" sz="1800" dirty="0" smtClean="0">
                <a:hlinkClick r:id="rId4"/>
              </a:rPr>
              <a:t>https://www.census.gov/programs-surveys/metro-micro/about/omb-bulletins.html</a:t>
            </a:r>
            <a:endParaRPr lang="en-US" sz="1800" dirty="0" smtClean="0"/>
          </a:p>
          <a:p>
            <a:pPr marL="493776" lvl="2" indent="0">
              <a:buNone/>
            </a:pPr>
            <a:endParaRPr lang="en-US" sz="1800" dirty="0" smtClean="0"/>
          </a:p>
          <a:p>
            <a:r>
              <a:rPr lang="en-US" sz="2400" dirty="0" smtClean="0"/>
              <a:t>The square miles are obtained from the most recent U.S. Census.</a:t>
            </a:r>
          </a:p>
          <a:p>
            <a:pPr marL="493776" lvl="2" indent="0">
              <a:buNone/>
            </a:pPr>
            <a:r>
              <a:rPr lang="en-US" sz="1800" dirty="0" smtClean="0">
                <a:hlinkClick r:id="rId5"/>
              </a:rPr>
              <a:t>https://www.indexmundi.com/facts/united-states/quick-facts/virginia/land-area#table</a:t>
            </a:r>
            <a:endParaRPr lang="en-US" sz="1800" dirty="0"/>
          </a:p>
        </p:txBody>
      </p:sp>
      <p:sp>
        <p:nvSpPr>
          <p:cNvPr id="2" name="Title 1"/>
          <p:cNvSpPr>
            <a:spLocks noGrp="1"/>
          </p:cNvSpPr>
          <p:nvPr>
            <p:ph type="title"/>
          </p:nvPr>
        </p:nvSpPr>
        <p:spPr/>
        <p:txBody>
          <a:bodyPr>
            <a:normAutofit/>
          </a:bodyPr>
          <a:lstStyle/>
          <a:p>
            <a:pPr algn="ctr"/>
            <a:r>
              <a:rPr lang="en-US" sz="3600" dirty="0"/>
              <a:t>Funding Formula </a:t>
            </a:r>
            <a:endParaRPr lang="en-US" sz="3600" b="1" dirty="0"/>
          </a:p>
        </p:txBody>
      </p:sp>
    </p:spTree>
    <p:extLst>
      <p:ext uri="{BB962C8B-B14F-4D97-AF65-F5344CB8AC3E}">
        <p14:creationId xmlns:p14="http://schemas.microsoft.com/office/powerpoint/2010/main" val="126017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t="8150" r="22191" b="7165"/>
          <a:stretch/>
        </p:blipFill>
        <p:spPr bwMode="auto">
          <a:xfrm>
            <a:off x="2680139" y="1446847"/>
            <a:ext cx="7483036" cy="4796298"/>
          </a:xfrm>
          <a:prstGeom prst="rect">
            <a:avLst/>
          </a:prstGeom>
          <a:ln>
            <a:noFill/>
          </a:ln>
          <a:extLst>
            <a:ext uri="{53640926-AAD7-44D8-BBD7-CCE9431645EC}">
              <a14:shadowObscured xmlns:a14="http://schemas.microsoft.com/office/drawing/2010/main"/>
            </a:ext>
          </a:extLst>
        </p:spPr>
      </p:pic>
      <p:sp>
        <p:nvSpPr>
          <p:cNvPr id="9" name="Title 8"/>
          <p:cNvSpPr>
            <a:spLocks noGrp="1"/>
          </p:cNvSpPr>
          <p:nvPr>
            <p:ph type="title"/>
          </p:nvPr>
        </p:nvSpPr>
        <p:spPr/>
        <p:txBody>
          <a:bodyPr/>
          <a:lstStyle/>
          <a:p>
            <a:pPr algn="ctr"/>
            <a:r>
              <a:rPr lang="en-US" dirty="0"/>
              <a:t>Funding Formula</a:t>
            </a:r>
          </a:p>
        </p:txBody>
      </p:sp>
    </p:spTree>
    <p:extLst>
      <p:ext uri="{BB962C8B-B14F-4D97-AF65-F5344CB8AC3E}">
        <p14:creationId xmlns:p14="http://schemas.microsoft.com/office/powerpoint/2010/main" val="4270547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t="8150" b="5807"/>
          <a:stretch/>
        </p:blipFill>
        <p:spPr bwMode="auto">
          <a:xfrm>
            <a:off x="2473795" y="1417638"/>
            <a:ext cx="8217853" cy="4551045"/>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p:txBody>
          <a:bodyPr/>
          <a:lstStyle/>
          <a:p>
            <a:pPr algn="ctr"/>
            <a:r>
              <a:rPr lang="en-US" dirty="0"/>
              <a:t>Funding Formula</a:t>
            </a:r>
          </a:p>
        </p:txBody>
      </p:sp>
    </p:spTree>
    <p:extLst>
      <p:ext uri="{BB962C8B-B14F-4D97-AF65-F5344CB8AC3E}">
        <p14:creationId xmlns:p14="http://schemas.microsoft.com/office/powerpoint/2010/main" val="2683721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45532"/>
            <a:ext cx="10972800" cy="4061760"/>
          </a:xfrm>
        </p:spPr>
        <p:txBody>
          <a:bodyPr>
            <a:normAutofit/>
          </a:bodyPr>
          <a:lstStyle/>
          <a:p>
            <a:pPr marL="0" indent="0">
              <a:buNone/>
            </a:pPr>
            <a:endParaRPr lang="en-US" dirty="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2" name="Title 1"/>
          <p:cNvSpPr>
            <a:spLocks noGrp="1"/>
          </p:cNvSpPr>
          <p:nvPr>
            <p:ph type="title"/>
          </p:nvPr>
        </p:nvSpPr>
        <p:spPr/>
        <p:txBody>
          <a:bodyPr>
            <a:normAutofit/>
          </a:bodyPr>
          <a:lstStyle/>
          <a:p>
            <a:pPr algn="ctr"/>
            <a:r>
              <a:rPr lang="en-US" sz="6000" dirty="0" smtClean="0">
                <a:solidFill>
                  <a:prstClr val="black"/>
                </a:solidFill>
              </a:rPr>
              <a:t>Timeline</a:t>
            </a:r>
            <a:endParaRPr lang="en-US" dirty="0"/>
          </a:p>
        </p:txBody>
      </p:sp>
      <p:grpSp>
        <p:nvGrpSpPr>
          <p:cNvPr id="9" name="Group 8"/>
          <p:cNvGrpSpPr/>
          <p:nvPr/>
        </p:nvGrpSpPr>
        <p:grpSpPr>
          <a:xfrm>
            <a:off x="705342" y="1982117"/>
            <a:ext cx="11486657" cy="3315518"/>
            <a:chOff x="596160" y="2303813"/>
            <a:chExt cx="11127266" cy="2606135"/>
          </a:xfrm>
        </p:grpSpPr>
        <p:sp>
          <p:nvSpPr>
            <p:cNvPr id="10" name="Freeform 9"/>
            <p:cNvSpPr/>
            <p:nvPr/>
          </p:nvSpPr>
          <p:spPr>
            <a:xfrm>
              <a:off x="596160" y="2356754"/>
              <a:ext cx="2640971"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0 w 2611933"/>
                <a:gd name="connsiteY5"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1933" h="1044773">
                  <a:moveTo>
                    <a:pt x="0" y="0"/>
                  </a:moveTo>
                  <a:lnTo>
                    <a:pt x="2089547" y="0"/>
                  </a:lnTo>
                  <a:lnTo>
                    <a:pt x="2611933" y="522387"/>
                  </a:lnTo>
                  <a:lnTo>
                    <a:pt x="2089547" y="1044773"/>
                  </a:lnTo>
                  <a:lnTo>
                    <a:pt x="0" y="1044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2004" rIns="277195" bIns="32004" numCol="1" spcCol="1270" anchor="t" anchorCtr="0">
              <a:noAutofit/>
            </a:bodyPr>
            <a:lstStyle/>
            <a:p>
              <a:pPr lvl="0" algn="ctr" defTabSz="533400">
                <a:lnSpc>
                  <a:spcPct val="90000"/>
                </a:lnSpc>
                <a:spcBef>
                  <a:spcPct val="0"/>
                </a:spcBef>
                <a:spcAft>
                  <a:spcPct val="35000"/>
                </a:spcAft>
              </a:pPr>
              <a:r>
                <a:rPr lang="en-US" sz="2400" b="1" kern="1200" dirty="0" smtClean="0"/>
                <a:t>Jan./Feb.</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kern="1200" dirty="0" smtClean="0"/>
                <a:t>Notice of Grant Award (NGA)</a:t>
              </a:r>
              <a:endParaRPr lang="en-US" sz="2400" kern="1200" dirty="0"/>
            </a:p>
          </p:txBody>
        </p:sp>
        <p:sp>
          <p:nvSpPr>
            <p:cNvPr id="11" name="Freeform 10"/>
            <p:cNvSpPr/>
            <p:nvPr/>
          </p:nvSpPr>
          <p:spPr>
            <a:xfrm>
              <a:off x="2674963" y="2303813"/>
              <a:ext cx="2974628"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Apr./May</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kern="1200" dirty="0" smtClean="0"/>
                <a:t>Funding Formula &amp; Area Plan Prep</a:t>
              </a:r>
              <a:endParaRPr lang="en-US" sz="2400" kern="1200" dirty="0"/>
            </a:p>
          </p:txBody>
        </p:sp>
        <p:sp>
          <p:nvSpPr>
            <p:cNvPr id="12" name="Freeform 11"/>
            <p:cNvSpPr/>
            <p:nvPr/>
          </p:nvSpPr>
          <p:spPr>
            <a:xfrm>
              <a:off x="4831851" y="2303813"/>
              <a:ext cx="2751605"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June</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kern="1200" dirty="0" smtClean="0"/>
                <a:t>Allocations and Area Plan Documents to AAAs</a:t>
              </a:r>
              <a:endParaRPr lang="en-US" sz="2400" kern="1200" dirty="0"/>
            </a:p>
          </p:txBody>
        </p:sp>
        <p:sp>
          <p:nvSpPr>
            <p:cNvPr id="13" name="Freeform 12"/>
            <p:cNvSpPr/>
            <p:nvPr/>
          </p:nvSpPr>
          <p:spPr>
            <a:xfrm>
              <a:off x="6867705" y="2303813"/>
              <a:ext cx="2611933"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July</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kern="1200" dirty="0" smtClean="0"/>
                <a:t>New State Fiscal Year</a:t>
              </a:r>
            </a:p>
            <a:p>
              <a:pPr lvl="0" algn="ctr" defTabSz="533400">
                <a:lnSpc>
                  <a:spcPct val="90000"/>
                </a:lnSpc>
                <a:spcBef>
                  <a:spcPct val="0"/>
                </a:spcBef>
                <a:spcAft>
                  <a:spcPct val="35000"/>
                </a:spcAft>
              </a:pPr>
              <a:r>
                <a:rPr lang="en-US" sz="2400" kern="1200" dirty="0" smtClean="0"/>
                <a:t>AAAs submit Area Plan</a:t>
              </a:r>
              <a:endParaRPr lang="en-US" sz="2400" kern="1200" dirty="0"/>
            </a:p>
          </p:txBody>
        </p:sp>
        <p:sp>
          <p:nvSpPr>
            <p:cNvPr id="14" name="Freeform 13"/>
            <p:cNvSpPr/>
            <p:nvPr/>
          </p:nvSpPr>
          <p:spPr>
            <a:xfrm>
              <a:off x="8957251" y="2303813"/>
              <a:ext cx="2766175"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Sept./Oct.</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kern="1200" dirty="0" smtClean="0"/>
                <a:t>Sept. - AP Finalized</a:t>
              </a:r>
            </a:p>
            <a:p>
              <a:pPr lvl="0" algn="ctr" defTabSz="533400">
                <a:lnSpc>
                  <a:spcPct val="90000"/>
                </a:lnSpc>
                <a:spcBef>
                  <a:spcPct val="0"/>
                </a:spcBef>
                <a:spcAft>
                  <a:spcPct val="35000"/>
                </a:spcAft>
              </a:pPr>
              <a:r>
                <a:rPr lang="en-US" sz="2400" kern="1200" dirty="0" smtClean="0"/>
                <a:t>Oct.- New FFY, Obligations/Contracts</a:t>
              </a:r>
            </a:p>
            <a:p>
              <a:pPr lvl="0" algn="ctr" defTabSz="533400">
                <a:lnSpc>
                  <a:spcPct val="90000"/>
                </a:lnSpc>
                <a:spcBef>
                  <a:spcPct val="0"/>
                </a:spcBef>
                <a:spcAft>
                  <a:spcPct val="35000"/>
                </a:spcAft>
              </a:pPr>
              <a:endParaRPr lang="en-US" sz="2400" kern="1200" dirty="0"/>
            </a:p>
          </p:txBody>
        </p:sp>
      </p:grpSp>
    </p:spTree>
    <p:extLst>
      <p:ext uri="{BB962C8B-B14F-4D97-AF65-F5344CB8AC3E}">
        <p14:creationId xmlns:p14="http://schemas.microsoft.com/office/powerpoint/2010/main" val="3401609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109728" indent="0">
              <a:buNone/>
            </a:pPr>
            <a:r>
              <a:rPr lang="en-US" b="1" dirty="0" smtClean="0"/>
              <a:t>13980 </a:t>
            </a:r>
            <a:r>
              <a:rPr lang="en-US" b="1" dirty="0"/>
              <a:t>Blacksburg-Christiansburg, VA Metropolitan Statistical Area</a:t>
            </a:r>
            <a:endParaRPr lang="en-US" dirty="0"/>
          </a:p>
          <a:p>
            <a:r>
              <a:rPr lang="en-US" dirty="0"/>
              <a:t>Principal Cities: Blacksburg, Christiansburg</a:t>
            </a:r>
          </a:p>
          <a:p>
            <a:r>
              <a:rPr lang="en-US" dirty="0"/>
              <a:t>Giles County, Montgomery County, Pulaski County, Radford city</a:t>
            </a:r>
          </a:p>
          <a:p>
            <a:pPr marL="109728" indent="0">
              <a:buNone/>
            </a:pPr>
            <a:r>
              <a:rPr lang="en-US" dirty="0"/>
              <a:t> </a:t>
            </a:r>
          </a:p>
          <a:p>
            <a:pPr marL="109728" indent="0">
              <a:buNone/>
            </a:pPr>
            <a:r>
              <a:rPr lang="en-US" b="1" dirty="0"/>
              <a:t>16820 Charlottesville, VA Metropolitan Statistical Area</a:t>
            </a:r>
            <a:endParaRPr lang="en-US" dirty="0"/>
          </a:p>
          <a:p>
            <a:r>
              <a:rPr lang="en-US" dirty="0"/>
              <a:t>Principal City: Charlottesville</a:t>
            </a:r>
          </a:p>
          <a:p>
            <a:r>
              <a:rPr lang="en-US" dirty="0"/>
              <a:t>Albemarle County, Fluvanna County, Greene County, Nelson County, Charlottesville city</a:t>
            </a:r>
          </a:p>
          <a:p>
            <a:pPr marL="109728" indent="0">
              <a:buNone/>
            </a:pPr>
            <a:r>
              <a:rPr lang="en-US" dirty="0"/>
              <a:t> </a:t>
            </a:r>
          </a:p>
          <a:p>
            <a:pPr marL="109728" indent="0">
              <a:buNone/>
            </a:pPr>
            <a:r>
              <a:rPr lang="en-US" b="1" dirty="0"/>
              <a:t>25500 Harrisonburg, VA Metropolitan Statistical Area</a:t>
            </a:r>
            <a:endParaRPr lang="en-US" dirty="0"/>
          </a:p>
          <a:p>
            <a:r>
              <a:rPr lang="en-US" dirty="0"/>
              <a:t>Principal City: Harrisonburg;  </a:t>
            </a:r>
          </a:p>
          <a:p>
            <a:r>
              <a:rPr lang="en-US" dirty="0"/>
              <a:t>Rockingham County, Harrisonburg city</a:t>
            </a:r>
          </a:p>
          <a:p>
            <a:pPr marL="109728" indent="0">
              <a:buNone/>
            </a:pPr>
            <a:r>
              <a:rPr lang="en-US" dirty="0"/>
              <a:t> </a:t>
            </a:r>
          </a:p>
          <a:p>
            <a:pPr marL="109728" indent="0">
              <a:buNone/>
            </a:pPr>
            <a:r>
              <a:rPr lang="en-US" b="1" dirty="0"/>
              <a:t>28700 Kingsport-Bristol, TN-VA Metropolitan Statistical Area</a:t>
            </a:r>
            <a:endParaRPr lang="en-US" dirty="0"/>
          </a:p>
          <a:p>
            <a:r>
              <a:rPr lang="en-US" dirty="0"/>
              <a:t>Scott County, VA; Washington County, VA; Bristol city, VA</a:t>
            </a:r>
          </a:p>
          <a:p>
            <a:pPr marL="109728" indent="0">
              <a:buNone/>
            </a:pPr>
            <a:r>
              <a:rPr lang="en-US" dirty="0"/>
              <a:t> </a:t>
            </a:r>
          </a:p>
          <a:p>
            <a:pPr marL="109728" indent="0">
              <a:buNone/>
            </a:pPr>
            <a:r>
              <a:rPr lang="en-US" b="1" dirty="0"/>
              <a:t>31340 Lynchburg, VA Metropolitan Statistical Area</a:t>
            </a:r>
            <a:endParaRPr lang="en-US" dirty="0"/>
          </a:p>
          <a:p>
            <a:r>
              <a:rPr lang="en-US" dirty="0"/>
              <a:t>Principal City: Lynchburg</a:t>
            </a:r>
          </a:p>
          <a:p>
            <a:r>
              <a:rPr lang="en-US" dirty="0"/>
              <a:t>Amherst County, Appomattox County, Bedford County, Campbell County, Lynchburg city</a:t>
            </a:r>
          </a:p>
          <a:p>
            <a:pPr marL="109728" indent="0">
              <a:buNone/>
            </a:pPr>
            <a:r>
              <a:rPr lang="en-US" dirty="0"/>
              <a:t> </a:t>
            </a:r>
          </a:p>
          <a:p>
            <a:pPr marL="109728" indent="0">
              <a:buNone/>
            </a:pPr>
            <a:r>
              <a:rPr lang="en-US" b="1" dirty="0" smtClean="0"/>
              <a:t>40060 </a:t>
            </a:r>
            <a:r>
              <a:rPr lang="en-US" b="1" dirty="0"/>
              <a:t>Richmond, VA Metropolitan Statistical Area</a:t>
            </a:r>
            <a:endParaRPr lang="en-US" dirty="0"/>
          </a:p>
          <a:p>
            <a:r>
              <a:rPr lang="en-US" dirty="0"/>
              <a:t>Principal City: Richmond; </a:t>
            </a:r>
          </a:p>
          <a:p>
            <a:r>
              <a:rPr lang="en-US" dirty="0"/>
              <a:t>Amelia County, Charles City County, Chesterfield County, Dinwiddie County, Goochland County, Hanover County, Henrico County, King and Queen County, King William County, New Kent County, Powhatan County, Prince George County, Sussex County, Colonial Heights city, Hopewell city, Petersburg city, Richmond city</a:t>
            </a:r>
          </a:p>
          <a:p>
            <a:pPr marL="109728" indent="0">
              <a:buNone/>
            </a:pPr>
            <a:r>
              <a:rPr lang="en-US" dirty="0"/>
              <a:t> </a:t>
            </a:r>
          </a:p>
          <a:p>
            <a:endParaRPr lang="en-US" dirty="0"/>
          </a:p>
        </p:txBody>
      </p:sp>
      <p:sp>
        <p:nvSpPr>
          <p:cNvPr id="3" name="Title 2"/>
          <p:cNvSpPr>
            <a:spLocks noGrp="1"/>
          </p:cNvSpPr>
          <p:nvPr>
            <p:ph type="title"/>
          </p:nvPr>
        </p:nvSpPr>
        <p:spPr/>
        <p:txBody>
          <a:bodyPr>
            <a:normAutofit/>
          </a:bodyPr>
          <a:lstStyle/>
          <a:p>
            <a:pPr algn="ctr"/>
            <a:r>
              <a:rPr lang="en-US" sz="3600" dirty="0">
                <a:effectLst/>
              </a:rPr>
              <a:t>MSA Details From OMB 18-04 Dated </a:t>
            </a:r>
            <a:r>
              <a:rPr lang="en-US" sz="3600" dirty="0" smtClean="0">
                <a:effectLst/>
              </a:rPr>
              <a:t>9/14/18</a:t>
            </a:r>
            <a:endParaRPr lang="en-US" sz="3600" dirty="0"/>
          </a:p>
        </p:txBody>
      </p:sp>
    </p:spTree>
    <p:extLst>
      <p:ext uri="{BB962C8B-B14F-4D97-AF65-F5344CB8AC3E}">
        <p14:creationId xmlns:p14="http://schemas.microsoft.com/office/powerpoint/2010/main" val="1788551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marL="109728" indent="0">
              <a:buNone/>
            </a:pPr>
            <a:r>
              <a:rPr lang="en-US" b="1" dirty="0"/>
              <a:t>40220 Roanoke, VA Metropolitan Statistical Area</a:t>
            </a:r>
            <a:endParaRPr lang="en-US" dirty="0"/>
          </a:p>
          <a:p>
            <a:r>
              <a:rPr lang="en-US" dirty="0"/>
              <a:t>Principal City: Roanoke</a:t>
            </a:r>
          </a:p>
          <a:p>
            <a:r>
              <a:rPr lang="en-US" dirty="0"/>
              <a:t>Botetourt County, Craig County, Franklin County, Roanoke County, Roanoke city, Salem City</a:t>
            </a:r>
          </a:p>
          <a:p>
            <a:pPr marL="109728" indent="0">
              <a:buNone/>
            </a:pPr>
            <a:r>
              <a:rPr lang="en-US" dirty="0"/>
              <a:t> </a:t>
            </a:r>
          </a:p>
          <a:p>
            <a:pPr marL="109728" indent="0">
              <a:buNone/>
            </a:pPr>
            <a:r>
              <a:rPr lang="en-US" b="1" dirty="0"/>
              <a:t>44420 Staunton, VA Metropolitan Statistical Area</a:t>
            </a:r>
            <a:endParaRPr lang="en-US" dirty="0"/>
          </a:p>
          <a:p>
            <a:r>
              <a:rPr lang="en-US" dirty="0"/>
              <a:t>Principal City: Staunton</a:t>
            </a:r>
          </a:p>
          <a:p>
            <a:r>
              <a:rPr lang="en-US" dirty="0"/>
              <a:t>Augusta County, Staunton city, Waynesboro </a:t>
            </a:r>
            <a:r>
              <a:rPr lang="en-US" dirty="0" smtClean="0"/>
              <a:t>city</a:t>
            </a:r>
          </a:p>
          <a:p>
            <a:endParaRPr lang="en-US" dirty="0"/>
          </a:p>
          <a:p>
            <a:pPr marL="109728" indent="0">
              <a:buNone/>
            </a:pPr>
            <a:r>
              <a:rPr lang="en-US" b="1" dirty="0" smtClean="0"/>
              <a:t>47260 </a:t>
            </a:r>
            <a:r>
              <a:rPr lang="en-US" b="1" dirty="0"/>
              <a:t>Virginia Beach-Norfolk-Newport News, VA-NC Metropolitan Statistical Area</a:t>
            </a:r>
            <a:endParaRPr lang="en-US" dirty="0"/>
          </a:p>
          <a:p>
            <a:r>
              <a:rPr lang="en-US" dirty="0"/>
              <a:t>Principal Cities: Virginia Beach, VA; Norfolk, VA; Newport News, VA; Hampton, VA; </a:t>
            </a:r>
            <a:r>
              <a:rPr lang="en-US" dirty="0" smtClean="0"/>
              <a:t>Portsmouth, VA</a:t>
            </a:r>
            <a:r>
              <a:rPr lang="en-US" dirty="0"/>
              <a:t>; Gloucester County, VA; Isle of Wight County, VA; James City County, VA; Mathews County, VA; Southampton County, VA; York County, VA; Chesapeake city, VA; Franklin city, VA; Hampton city, VA; Newport News city, VA; Norfolk city, VA; Poquoson city, VA; Portsmouth city, VA; Suffolk city, </a:t>
            </a:r>
            <a:r>
              <a:rPr lang="en-US" dirty="0" smtClean="0"/>
              <a:t>VA; Virginia </a:t>
            </a:r>
            <a:r>
              <a:rPr lang="en-US" dirty="0"/>
              <a:t>Beach city, VA; Williamsburg city, VA</a:t>
            </a:r>
          </a:p>
          <a:p>
            <a:pPr marL="109728" indent="0">
              <a:buNone/>
            </a:pPr>
            <a:r>
              <a:rPr lang="en-US" dirty="0"/>
              <a:t> </a:t>
            </a:r>
          </a:p>
          <a:p>
            <a:pPr marL="109728" indent="0">
              <a:buNone/>
            </a:pPr>
            <a:r>
              <a:rPr lang="en-US" b="1" dirty="0"/>
              <a:t>47900 Washington-Arlington-Alexandria, DC-VA-MD-WV Metropolitan Statistical Area</a:t>
            </a:r>
            <a:endParaRPr lang="en-US" dirty="0"/>
          </a:p>
          <a:p>
            <a:r>
              <a:rPr lang="en-US" dirty="0"/>
              <a:t>Arlington, VA; Alexandria, VA; Reston, VA</a:t>
            </a:r>
          </a:p>
          <a:p>
            <a:pPr marL="109728" indent="0">
              <a:buNone/>
            </a:pPr>
            <a:r>
              <a:rPr lang="en-US" dirty="0"/>
              <a:t> </a:t>
            </a:r>
          </a:p>
          <a:p>
            <a:pPr marL="109728" indent="0">
              <a:buNone/>
            </a:pPr>
            <a:r>
              <a:rPr lang="en-US" b="1" dirty="0"/>
              <a:t>47894 Washington-Arlington-Alexandria, DC-VA-MD-WV Metropolitan Division</a:t>
            </a:r>
            <a:endParaRPr lang="en-US" dirty="0"/>
          </a:p>
          <a:p>
            <a:r>
              <a:rPr lang="en-US" dirty="0"/>
              <a:t>Arlington County, VA; Clarke County, VA; Culpeper County, VA; </a:t>
            </a:r>
            <a:r>
              <a:rPr lang="en-US" dirty="0" smtClean="0"/>
              <a:t>Fairfax County</a:t>
            </a:r>
            <a:r>
              <a:rPr lang="en-US" dirty="0"/>
              <a:t>, VA; Fauquier County, VA; Loudoun County, VA; Madison County, VA; Prince</a:t>
            </a:r>
          </a:p>
          <a:p>
            <a:r>
              <a:rPr lang="en-US" dirty="0"/>
              <a:t>William County, VA; Rappahannock County, VA; Spotsylvania County, VA; Stafford </a:t>
            </a:r>
            <a:r>
              <a:rPr lang="en-US" dirty="0" smtClean="0"/>
              <a:t>County, VA</a:t>
            </a:r>
            <a:r>
              <a:rPr lang="en-US" dirty="0"/>
              <a:t>; Warren County, VA; Alexandria city, VA; Fairfax city, VA; Falls Church city, VA;</a:t>
            </a:r>
          </a:p>
          <a:p>
            <a:r>
              <a:rPr lang="en-US" dirty="0"/>
              <a:t>Fredericksburg city, VA; Manassas city, VA; Manassas Park city, VA; </a:t>
            </a:r>
          </a:p>
          <a:p>
            <a:pPr marL="109728" indent="0">
              <a:buNone/>
            </a:pPr>
            <a:r>
              <a:rPr lang="en-US" dirty="0"/>
              <a:t> </a:t>
            </a:r>
          </a:p>
          <a:p>
            <a:pPr marL="109728" indent="0">
              <a:buNone/>
            </a:pPr>
            <a:r>
              <a:rPr lang="en-US" b="1" dirty="0"/>
              <a:t>49020 Winchester, VA-WV Metropolitan Statistical Area</a:t>
            </a:r>
            <a:endParaRPr lang="en-US" dirty="0"/>
          </a:p>
          <a:p>
            <a:r>
              <a:rPr lang="en-US" dirty="0"/>
              <a:t>Principal City: Winchester, VA</a:t>
            </a:r>
          </a:p>
          <a:p>
            <a:r>
              <a:rPr lang="en-US" dirty="0"/>
              <a:t>Frederick County, VA; Winchester city, VA; </a:t>
            </a:r>
          </a:p>
          <a:p>
            <a:endParaRPr lang="en-US" dirty="0"/>
          </a:p>
        </p:txBody>
      </p:sp>
      <p:sp>
        <p:nvSpPr>
          <p:cNvPr id="3" name="Title 2"/>
          <p:cNvSpPr>
            <a:spLocks noGrp="1"/>
          </p:cNvSpPr>
          <p:nvPr>
            <p:ph type="title"/>
          </p:nvPr>
        </p:nvSpPr>
        <p:spPr/>
        <p:txBody>
          <a:bodyPr>
            <a:normAutofit fontScale="90000"/>
          </a:bodyPr>
          <a:lstStyle/>
          <a:p>
            <a:pPr algn="ctr"/>
            <a:r>
              <a:rPr lang="en-US" dirty="0" smtClean="0">
                <a:effectLst/>
              </a:rPr>
              <a:t/>
            </a:r>
            <a:br>
              <a:rPr lang="en-US" dirty="0" smtClean="0">
                <a:effectLst/>
              </a:rPr>
            </a:br>
            <a:r>
              <a:rPr lang="en-US" sz="4000" dirty="0" smtClean="0">
                <a:effectLst/>
              </a:rPr>
              <a:t>MSA </a:t>
            </a:r>
            <a:r>
              <a:rPr lang="en-US" sz="4000" dirty="0">
                <a:effectLst/>
              </a:rPr>
              <a:t>Details </a:t>
            </a:r>
            <a:r>
              <a:rPr lang="en-US" sz="4000" dirty="0" smtClean="0">
                <a:effectLst/>
              </a:rPr>
              <a:t>From </a:t>
            </a:r>
            <a:r>
              <a:rPr lang="en-US" sz="4000" dirty="0">
                <a:effectLst/>
              </a:rPr>
              <a:t>OMB 18-04 D</a:t>
            </a:r>
            <a:r>
              <a:rPr lang="en-US" sz="4000" dirty="0" smtClean="0">
                <a:effectLst/>
              </a:rPr>
              <a:t>ated </a:t>
            </a:r>
            <a:r>
              <a:rPr lang="en-US" sz="4000" dirty="0">
                <a:effectLst/>
              </a:rPr>
              <a:t>9/14/18</a:t>
            </a:r>
            <a:r>
              <a:rPr lang="en-US" dirty="0">
                <a:effectLst/>
              </a:rPr>
              <a:t/>
            </a:r>
            <a:br>
              <a:rPr lang="en-US" dirty="0">
                <a:effectLst/>
              </a:rPr>
            </a:br>
            <a:endParaRPr lang="en-US" dirty="0"/>
          </a:p>
        </p:txBody>
      </p:sp>
    </p:spTree>
    <p:extLst>
      <p:ext uri="{BB962C8B-B14F-4D97-AF65-F5344CB8AC3E}">
        <p14:creationId xmlns:p14="http://schemas.microsoft.com/office/powerpoint/2010/main" val="283549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Funding Formula</a:t>
            </a:r>
          </a:p>
        </p:txBody>
      </p:sp>
      <p:pic>
        <p:nvPicPr>
          <p:cNvPr id="4" name="Content Placeholder 3"/>
          <p:cNvPicPr>
            <a:picLocks noGrp="1" noChangeAspect="1"/>
          </p:cNvPicPr>
          <p:nvPr>
            <p:ph idx="1"/>
          </p:nvPr>
        </p:nvPicPr>
        <p:blipFill>
          <a:blip r:embed="rId3"/>
          <a:stretch>
            <a:fillRect/>
          </a:stretch>
        </p:blipFill>
        <p:spPr>
          <a:xfrm>
            <a:off x="3310759" y="1481138"/>
            <a:ext cx="5265682" cy="5043572"/>
          </a:xfrm>
          <a:prstGeom prst="rect">
            <a:avLst/>
          </a:prstGeom>
        </p:spPr>
      </p:pic>
    </p:spTree>
    <p:extLst>
      <p:ext uri="{BB962C8B-B14F-4D97-AF65-F5344CB8AC3E}">
        <p14:creationId xmlns:p14="http://schemas.microsoft.com/office/powerpoint/2010/main" val="2003408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Funding Formula</a:t>
            </a:r>
          </a:p>
        </p:txBody>
      </p:sp>
      <p:pic>
        <p:nvPicPr>
          <p:cNvPr id="307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88" t="11540" r="7994" b="10291"/>
          <a:stretch/>
        </p:blipFill>
        <p:spPr bwMode="auto">
          <a:xfrm>
            <a:off x="514349" y="1260543"/>
            <a:ext cx="11477766" cy="559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190734" y="2077243"/>
            <a:ext cx="876299" cy="828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86350" y="2067719"/>
            <a:ext cx="876299" cy="828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86600" y="2058988"/>
            <a:ext cx="876299" cy="828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239250" y="2067718"/>
            <a:ext cx="876299" cy="828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934700" y="1924050"/>
            <a:ext cx="647700" cy="4794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840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Funding Formula</a:t>
            </a:r>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56" t="11873" r="41418" b="11771"/>
          <a:stretch/>
        </p:blipFill>
        <p:spPr bwMode="auto">
          <a:xfrm>
            <a:off x="2279176" y="1146578"/>
            <a:ext cx="7533564" cy="571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8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sz="1400" dirty="0"/>
          </a:p>
        </p:txBody>
      </p:sp>
      <p:sp>
        <p:nvSpPr>
          <p:cNvPr id="3" name="Title 2"/>
          <p:cNvSpPr>
            <a:spLocks noGrp="1"/>
          </p:cNvSpPr>
          <p:nvPr>
            <p:ph type="title"/>
          </p:nvPr>
        </p:nvSpPr>
        <p:spPr/>
        <p:txBody>
          <a:bodyPr/>
          <a:lstStyle/>
          <a:p>
            <a:pPr algn="ctr"/>
            <a:r>
              <a:rPr lang="en-US" dirty="0"/>
              <a:t>Funding Formula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098" y="1507534"/>
            <a:ext cx="6408605" cy="449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550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Funding Formula</a:t>
            </a:r>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68" t="12017" r="58689" b="17478"/>
          <a:stretch/>
        </p:blipFill>
        <p:spPr bwMode="auto">
          <a:xfrm>
            <a:off x="3307128" y="1130703"/>
            <a:ext cx="5698849" cy="572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978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6" y="969265"/>
            <a:ext cx="11587655" cy="5163522"/>
          </a:xfrm>
        </p:spPr>
        <p:txBody>
          <a:bodyPr>
            <a:noAutofit/>
          </a:bodyPr>
          <a:lstStyle/>
          <a:p>
            <a:pPr marL="0" indent="0">
              <a:buNone/>
            </a:pPr>
            <a:r>
              <a:rPr lang="en-US" sz="1800" dirty="0" smtClean="0"/>
              <a:t>DARS determines funds available for allocation to AAAs as follows:</a:t>
            </a:r>
          </a:p>
          <a:p>
            <a:r>
              <a:rPr lang="en-US" sz="1800" dirty="0" smtClean="0"/>
              <a:t>Prior </a:t>
            </a:r>
            <a:r>
              <a:rPr lang="en-US" sz="1800" dirty="0"/>
              <a:t>to allocation of funds </a:t>
            </a:r>
            <a:r>
              <a:rPr lang="en-US" sz="1800" dirty="0" smtClean="0"/>
              <a:t>DARS </a:t>
            </a:r>
            <a:r>
              <a:rPr lang="en-US" sz="1800" dirty="0"/>
              <a:t>makes the following transfers:</a:t>
            </a:r>
          </a:p>
          <a:p>
            <a:pPr lvl="1"/>
            <a:r>
              <a:rPr lang="en-US" sz="1800" dirty="0"/>
              <a:t>15% of Title III-C(1) to Title III-C(2)</a:t>
            </a:r>
          </a:p>
          <a:p>
            <a:pPr lvl="1"/>
            <a:r>
              <a:rPr lang="en-US" sz="1800" dirty="0"/>
              <a:t>20% of the total of Title III-C to Title III-B from Title III-C(1)</a:t>
            </a:r>
          </a:p>
          <a:p>
            <a:r>
              <a:rPr lang="en-US" sz="1800" dirty="0" smtClean="0"/>
              <a:t>The administrative funds are calculated using the Notice of Grant Award for the current FFY. This fee is calculated as 5% of all Title III funds awarded. </a:t>
            </a:r>
            <a:endParaRPr lang="en-US" sz="1800" dirty="0"/>
          </a:p>
          <a:p>
            <a:r>
              <a:rPr lang="en-US" sz="1800" dirty="0" smtClean="0"/>
              <a:t>In addition, a reserve amount is withheld to ensure that funds are not over obligated to AAAs.</a:t>
            </a:r>
          </a:p>
          <a:p>
            <a:r>
              <a:rPr lang="en-US" sz="1800" dirty="0" smtClean="0"/>
              <a:t>The newly calculated funding formula is applied to the allocation amounts above  a base of 50% of the Federal </a:t>
            </a:r>
            <a:r>
              <a:rPr lang="en-US" sz="1800" dirty="0"/>
              <a:t>F</a:t>
            </a:r>
            <a:r>
              <a:rPr lang="en-US" sz="1800" dirty="0" smtClean="0"/>
              <a:t>iscal </a:t>
            </a:r>
            <a:r>
              <a:rPr lang="en-US" sz="1800" dirty="0"/>
              <a:t>Y</a:t>
            </a:r>
            <a:r>
              <a:rPr lang="en-US" sz="1800" dirty="0" smtClean="0"/>
              <a:t>ears 2012 allocation. </a:t>
            </a:r>
          </a:p>
          <a:p>
            <a:r>
              <a:rPr lang="en-US" sz="1800" dirty="0" smtClean="0"/>
              <a:t>Finally there is a Hold Harmless adjustment to ensure no AAA receives less funding than was awarded in Federal Fiscal Year 2006. </a:t>
            </a:r>
          </a:p>
          <a:p>
            <a:r>
              <a:rPr lang="en-US" sz="1800" dirty="0" smtClean="0"/>
              <a:t>State funding amounts are derived from the State Appropriation Act and used in calculating the allocations. They follow the same process listed above, with the exception of Ombudsman and Care Coordination for Elderly Virginians Program (CCEVP).</a:t>
            </a:r>
          </a:p>
          <a:p>
            <a:pPr marL="0" indent="0">
              <a:lnSpc>
                <a:spcPct val="150000"/>
              </a:lnSpc>
              <a:buNone/>
            </a:pPr>
            <a:r>
              <a:rPr lang="en-US" sz="1800" dirty="0" smtClean="0"/>
              <a:t>Our </a:t>
            </a:r>
            <a:r>
              <a:rPr lang="en-US" sz="1800" dirty="0" smtClean="0"/>
              <a:t>goal is to complete and distribute allocations by early June of each year.</a:t>
            </a:r>
            <a:endParaRPr lang="en-US" sz="1800" dirty="0"/>
          </a:p>
        </p:txBody>
      </p:sp>
      <p:sp>
        <p:nvSpPr>
          <p:cNvPr id="2" name="Title 1"/>
          <p:cNvSpPr>
            <a:spLocks noGrp="1"/>
          </p:cNvSpPr>
          <p:nvPr>
            <p:ph type="title"/>
          </p:nvPr>
        </p:nvSpPr>
        <p:spPr>
          <a:xfrm>
            <a:off x="600075" y="0"/>
            <a:ext cx="10972800" cy="969264"/>
          </a:xfrm>
        </p:spPr>
        <p:txBody>
          <a:bodyPr/>
          <a:lstStyle/>
          <a:p>
            <a:pPr algn="ctr"/>
            <a:r>
              <a:rPr lang="en-US" dirty="0" smtClean="0"/>
              <a:t>Funding Allocation Process</a:t>
            </a:r>
            <a:endParaRPr lang="en-US" dirty="0"/>
          </a:p>
        </p:txBody>
      </p:sp>
    </p:spTree>
    <p:extLst>
      <p:ext uri="{BB962C8B-B14F-4D97-AF65-F5344CB8AC3E}">
        <p14:creationId xmlns:p14="http://schemas.microsoft.com/office/powerpoint/2010/main" val="3393914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50216"/>
          <a:stretch/>
        </p:blipFill>
        <p:spPr bwMode="auto">
          <a:xfrm>
            <a:off x="1790700" y="1238249"/>
            <a:ext cx="8772525" cy="5076826"/>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p:txBody>
          <a:bodyPr/>
          <a:lstStyle/>
          <a:p>
            <a:pPr algn="ctr"/>
            <a:r>
              <a:rPr lang="en-US" dirty="0"/>
              <a:t>Funding Allocation Process</a:t>
            </a:r>
          </a:p>
        </p:txBody>
      </p:sp>
      <p:sp>
        <p:nvSpPr>
          <p:cNvPr id="6" name="Oval 5"/>
          <p:cNvSpPr/>
          <p:nvPr/>
        </p:nvSpPr>
        <p:spPr>
          <a:xfrm>
            <a:off x="4105274" y="4381500"/>
            <a:ext cx="485776" cy="619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14242" y="2113935"/>
            <a:ext cx="485776" cy="21729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935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Funding Allocation Process</a:t>
            </a:r>
          </a:p>
        </p:txBody>
      </p:sp>
      <p:pic>
        <p:nvPicPr>
          <p:cNvPr id="4" name="Content Placeholder 3"/>
          <p:cNvPicPr>
            <a:picLocks noGrp="1"/>
          </p:cNvPicPr>
          <p:nvPr>
            <p:ph idx="1"/>
          </p:nvPr>
        </p:nvPicPr>
        <p:blipFill rotWithShape="1">
          <a:blip r:embed="rId3"/>
          <a:srcRect l="50080" r="10926" b="31715"/>
          <a:stretch/>
        </p:blipFill>
        <p:spPr bwMode="auto">
          <a:xfrm>
            <a:off x="1445956" y="1500188"/>
            <a:ext cx="9300088" cy="4767262"/>
          </a:xfrm>
          <a:prstGeom prst="rect">
            <a:avLst/>
          </a:prstGeom>
          <a:ln>
            <a:noFill/>
          </a:ln>
          <a:extLst>
            <a:ext uri="{53640926-AAD7-44D8-BBD7-CCE9431645EC}">
              <a14:shadowObscured xmlns:a14="http://schemas.microsoft.com/office/drawing/2010/main"/>
            </a:ext>
          </a:extLst>
        </p:spPr>
      </p:pic>
      <p:sp>
        <p:nvSpPr>
          <p:cNvPr id="5" name="Oval 4"/>
          <p:cNvSpPr/>
          <p:nvPr/>
        </p:nvSpPr>
        <p:spPr>
          <a:xfrm>
            <a:off x="7143748" y="3009900"/>
            <a:ext cx="1905002" cy="619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19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970" b="8710"/>
          <a:stretch/>
        </p:blipFill>
        <p:spPr>
          <a:xfrm>
            <a:off x="3527805" y="1152727"/>
            <a:ext cx="5136390" cy="5152823"/>
          </a:xfrm>
        </p:spPr>
      </p:pic>
      <p:sp>
        <p:nvSpPr>
          <p:cNvPr id="3" name="Title 2"/>
          <p:cNvSpPr>
            <a:spLocks noGrp="1"/>
          </p:cNvSpPr>
          <p:nvPr>
            <p:ph type="title"/>
          </p:nvPr>
        </p:nvSpPr>
        <p:spPr/>
        <p:txBody>
          <a:bodyPr/>
          <a:lstStyle/>
          <a:p>
            <a:pPr algn="ctr"/>
            <a:r>
              <a:rPr lang="en-US" dirty="0" smtClean="0"/>
              <a:t>Notice of Grant Award</a:t>
            </a:r>
            <a:endParaRPr lang="en-US" dirty="0"/>
          </a:p>
        </p:txBody>
      </p:sp>
      <p:sp>
        <p:nvSpPr>
          <p:cNvPr id="2" name="Oval 1"/>
          <p:cNvSpPr/>
          <p:nvPr/>
        </p:nvSpPr>
        <p:spPr>
          <a:xfrm>
            <a:off x="6332707" y="1779429"/>
            <a:ext cx="1142999" cy="3022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32707" y="2200699"/>
            <a:ext cx="2091446" cy="2428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681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t="20462" r="57280" b="14919"/>
          <a:stretch/>
        </p:blipFill>
        <p:spPr bwMode="auto">
          <a:xfrm>
            <a:off x="3271838" y="1417638"/>
            <a:ext cx="5648324" cy="5067299"/>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p:txBody>
          <a:bodyPr/>
          <a:lstStyle/>
          <a:p>
            <a:pPr algn="ctr"/>
            <a:r>
              <a:rPr lang="en-US" dirty="0"/>
              <a:t>Funding Allocation Process</a:t>
            </a:r>
          </a:p>
        </p:txBody>
      </p:sp>
    </p:spTree>
    <p:extLst>
      <p:ext uri="{BB962C8B-B14F-4D97-AF65-F5344CB8AC3E}">
        <p14:creationId xmlns:p14="http://schemas.microsoft.com/office/powerpoint/2010/main" val="663271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10972800" cy="4698754"/>
          </a:xfrm>
        </p:spPr>
        <p:txBody>
          <a:bodyPr>
            <a:normAutofit fontScale="85000" lnSpcReduction="20000"/>
          </a:bodyPr>
          <a:lstStyle/>
          <a:p>
            <a:pPr marL="109728" indent="0">
              <a:buNone/>
            </a:pPr>
            <a:r>
              <a:rPr lang="en-US" dirty="0" smtClean="0"/>
              <a:t>The Ombudsman calculation is based on the total number of beds per PSA.  A single </a:t>
            </a:r>
            <a:r>
              <a:rPr lang="en-US" dirty="0"/>
              <a:t>AAA program </a:t>
            </a:r>
            <a:r>
              <a:rPr lang="en-US" dirty="0" smtClean="0"/>
              <a:t>has </a:t>
            </a:r>
            <a:r>
              <a:rPr lang="en-US" dirty="0"/>
              <a:t>a base of $15,000, two or more AAAs that operate a joint program have a base of $25,000.  The remainder is distributed in proportion to the number of licensed nursing facility beds, licensed assisted living facility beds, and licensed geriatric mental health beds located in each PSA.</a:t>
            </a:r>
          </a:p>
          <a:p>
            <a:pPr marL="109728" indent="0">
              <a:buNone/>
            </a:pPr>
            <a:endParaRPr lang="en-US" dirty="0" smtClean="0"/>
          </a:p>
          <a:p>
            <a:pPr marL="365760" lvl="1" indent="0">
              <a:buNone/>
            </a:pPr>
            <a:r>
              <a:rPr lang="en-US" sz="2800" dirty="0" smtClean="0"/>
              <a:t>Data </a:t>
            </a:r>
            <a:r>
              <a:rPr lang="en-US" sz="2800" dirty="0"/>
              <a:t>sources </a:t>
            </a:r>
            <a:r>
              <a:rPr lang="en-US" sz="2800" dirty="0" smtClean="0"/>
              <a:t>used for these calculations are</a:t>
            </a:r>
            <a:r>
              <a:rPr lang="en-US" sz="2800" dirty="0"/>
              <a:t>: </a:t>
            </a:r>
            <a:endParaRPr lang="en-US" sz="2800" dirty="0" smtClean="0"/>
          </a:p>
          <a:p>
            <a:pPr lvl="1">
              <a:lnSpc>
                <a:spcPct val="110000"/>
              </a:lnSpc>
            </a:pPr>
            <a:r>
              <a:rPr lang="en-US" u="sng" dirty="0" smtClean="0"/>
              <a:t>Nursing </a:t>
            </a:r>
            <a:r>
              <a:rPr lang="en-US" u="sng" dirty="0"/>
              <a:t>Home Beds</a:t>
            </a:r>
            <a:r>
              <a:rPr lang="en-US" dirty="0"/>
              <a:t>: </a:t>
            </a:r>
            <a:r>
              <a:rPr lang="en-US" dirty="0" smtClean="0"/>
              <a:t>Virginia Department of Health, </a:t>
            </a:r>
            <a:r>
              <a:rPr lang="en-US" dirty="0"/>
              <a:t>Office of Licensure and Certification “Directory of Long Term Care Services”, updated </a:t>
            </a:r>
            <a:r>
              <a:rPr lang="en-US" dirty="0" smtClean="0"/>
              <a:t>08/2017 </a:t>
            </a:r>
            <a:r>
              <a:rPr lang="en-US" dirty="0"/>
              <a:t>- </a:t>
            </a:r>
            <a:r>
              <a:rPr lang="en-US" dirty="0" smtClean="0">
                <a:hlinkClick r:id="rId3"/>
              </a:rPr>
              <a:t>www.vdh.virginia.gov/OLC/Facilities</a:t>
            </a:r>
            <a:endParaRPr lang="en-US" dirty="0" smtClean="0"/>
          </a:p>
          <a:p>
            <a:pPr lvl="1">
              <a:lnSpc>
                <a:spcPct val="120000"/>
              </a:lnSpc>
            </a:pPr>
            <a:r>
              <a:rPr lang="en-US" u="sng" dirty="0"/>
              <a:t>Assisted Living Facility Beds</a:t>
            </a:r>
            <a:r>
              <a:rPr lang="en-US" dirty="0"/>
              <a:t>: Va. Dept. of Social Services, Licensing Division, “Electronic List of Licensed Assisted Living and Adult Day Care Facilities”, as of </a:t>
            </a:r>
            <a:r>
              <a:rPr lang="en-US" dirty="0" smtClean="0"/>
              <a:t>3/6/18 </a:t>
            </a:r>
            <a:endParaRPr lang="en-US" dirty="0"/>
          </a:p>
          <a:p>
            <a:pPr lvl="1">
              <a:lnSpc>
                <a:spcPct val="120000"/>
              </a:lnSpc>
            </a:pPr>
            <a:r>
              <a:rPr lang="en-US" u="sng" dirty="0"/>
              <a:t>Mental Health Geriatric Care Beds</a:t>
            </a:r>
            <a:r>
              <a:rPr lang="en-US" dirty="0"/>
              <a:t>:  E-mail transmission from </a:t>
            </a:r>
            <a:r>
              <a:rPr lang="en-US" dirty="0" smtClean="0"/>
              <a:t>the Department </a:t>
            </a:r>
            <a:r>
              <a:rPr lang="en-US" dirty="0"/>
              <a:t>of Behavioral Health &amp; Developmental Services (DBHDS) </a:t>
            </a:r>
            <a:r>
              <a:rPr lang="en-US" dirty="0" smtClean="0"/>
              <a:t>dated 3/6/18.</a:t>
            </a:r>
            <a:endParaRPr lang="en-US" dirty="0"/>
          </a:p>
        </p:txBody>
      </p:sp>
      <p:sp>
        <p:nvSpPr>
          <p:cNvPr id="2" name="Title 1"/>
          <p:cNvSpPr>
            <a:spLocks noGrp="1"/>
          </p:cNvSpPr>
          <p:nvPr>
            <p:ph type="title"/>
          </p:nvPr>
        </p:nvSpPr>
        <p:spPr/>
        <p:txBody>
          <a:bodyPr/>
          <a:lstStyle/>
          <a:p>
            <a:pPr algn="ctr"/>
            <a:r>
              <a:rPr lang="en-US" dirty="0" smtClean="0"/>
              <a:t>OMBUDSMAN</a:t>
            </a:r>
            <a:endParaRPr lang="en-US" dirty="0"/>
          </a:p>
        </p:txBody>
      </p:sp>
    </p:spTree>
    <p:extLst>
      <p:ext uri="{BB962C8B-B14F-4D97-AF65-F5344CB8AC3E}">
        <p14:creationId xmlns:p14="http://schemas.microsoft.com/office/powerpoint/2010/main" val="38666419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t="20311" r="65840" b="11689"/>
          <a:stretch/>
        </p:blipFill>
        <p:spPr bwMode="auto">
          <a:xfrm>
            <a:off x="3457575" y="1247775"/>
            <a:ext cx="5038725" cy="5105400"/>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p:txBody>
          <a:bodyPr/>
          <a:lstStyle/>
          <a:p>
            <a:pPr algn="ctr"/>
            <a:r>
              <a:rPr lang="en-US" dirty="0"/>
              <a:t>Funding Allocation Process</a:t>
            </a:r>
          </a:p>
        </p:txBody>
      </p:sp>
    </p:spTree>
    <p:extLst>
      <p:ext uri="{BB962C8B-B14F-4D97-AF65-F5344CB8AC3E}">
        <p14:creationId xmlns:p14="http://schemas.microsoft.com/office/powerpoint/2010/main" val="1603057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t="20314" r="57680" b="10070"/>
          <a:stretch/>
        </p:blipFill>
        <p:spPr bwMode="auto">
          <a:xfrm>
            <a:off x="3828732" y="1401762"/>
            <a:ext cx="4534535" cy="4054475"/>
          </a:xfrm>
          <a:prstGeom prst="rect">
            <a:avLst/>
          </a:prstGeom>
          <a:ln>
            <a:noFill/>
          </a:ln>
          <a:extLst>
            <a:ext uri="{53640926-AAD7-44D8-BBD7-CCE9431645EC}">
              <a14:shadowObscured xmlns:a14="http://schemas.microsoft.com/office/drawing/2010/main"/>
            </a:ext>
          </a:extLst>
        </p:spPr>
      </p:pic>
      <p:sp>
        <p:nvSpPr>
          <p:cNvPr id="7" name="Title 6"/>
          <p:cNvSpPr>
            <a:spLocks noGrp="1"/>
          </p:cNvSpPr>
          <p:nvPr>
            <p:ph type="title"/>
          </p:nvPr>
        </p:nvSpPr>
        <p:spPr/>
        <p:txBody>
          <a:bodyPr/>
          <a:lstStyle/>
          <a:p>
            <a:pPr algn="ctr"/>
            <a:r>
              <a:rPr lang="en-US" dirty="0"/>
              <a:t>Funding Allocation Process</a:t>
            </a:r>
          </a:p>
        </p:txBody>
      </p:sp>
    </p:spTree>
    <p:extLst>
      <p:ext uri="{BB962C8B-B14F-4D97-AF65-F5344CB8AC3E}">
        <p14:creationId xmlns:p14="http://schemas.microsoft.com/office/powerpoint/2010/main" val="248017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Funding Allocation Process</a:t>
            </a:r>
          </a:p>
        </p:txBody>
      </p:sp>
      <p:pic>
        <p:nvPicPr>
          <p:cNvPr id="6" name="Picture 5"/>
          <p:cNvPicPr/>
          <p:nvPr/>
        </p:nvPicPr>
        <p:blipFill rotWithShape="1">
          <a:blip r:embed="rId3"/>
          <a:srcRect l="-1" t="7949" r="65669" b="30430"/>
          <a:stretch/>
        </p:blipFill>
        <p:spPr bwMode="auto">
          <a:xfrm>
            <a:off x="3794563" y="1527997"/>
            <a:ext cx="4602874" cy="4819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7461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754" y="1481329"/>
            <a:ext cx="10864645" cy="4378697"/>
          </a:xfrm>
        </p:spPr>
        <p:txBody>
          <a:bodyPr>
            <a:normAutofit lnSpcReduction="10000"/>
          </a:bodyPr>
          <a:lstStyle/>
          <a:p>
            <a:r>
              <a:rPr lang="en-US" dirty="0"/>
              <a:t>Agencies can carryover an amount equal to 10% of the federal funding allocation for the next fiscal year.</a:t>
            </a:r>
          </a:p>
          <a:p>
            <a:r>
              <a:rPr lang="en-US" dirty="0"/>
              <a:t>Carryover is computed separately for each title.</a:t>
            </a:r>
          </a:p>
          <a:p>
            <a:r>
              <a:rPr lang="en-US" dirty="0"/>
              <a:t>Maximum carryover levels are provided as part of the funding allocation documents</a:t>
            </a:r>
            <a:r>
              <a:rPr lang="en-US" dirty="0" smtClean="0"/>
              <a:t>.</a:t>
            </a:r>
          </a:p>
          <a:p>
            <a:r>
              <a:rPr lang="en-US" dirty="0"/>
              <a:t>General funds cannot be carried over from one state fiscal year to the next.</a:t>
            </a:r>
          </a:p>
          <a:p>
            <a:r>
              <a:rPr lang="en-US" dirty="0" smtClean="0"/>
              <a:t>All state </a:t>
            </a:r>
            <a:r>
              <a:rPr lang="en-US" dirty="0"/>
              <a:t>funds must be obligated by June 30th of the fiscal year in which they are awarded and liquidated by September 30th of that year.</a:t>
            </a:r>
          </a:p>
          <a:p>
            <a:endParaRPr lang="en-US" dirty="0"/>
          </a:p>
        </p:txBody>
      </p:sp>
      <p:sp>
        <p:nvSpPr>
          <p:cNvPr id="3" name="Title 2"/>
          <p:cNvSpPr>
            <a:spLocks noGrp="1"/>
          </p:cNvSpPr>
          <p:nvPr>
            <p:ph type="title"/>
          </p:nvPr>
        </p:nvSpPr>
        <p:spPr/>
        <p:txBody>
          <a:bodyPr/>
          <a:lstStyle/>
          <a:p>
            <a:pPr algn="ctr"/>
            <a:r>
              <a:rPr lang="en-US" dirty="0" smtClean="0"/>
              <a:t>Funding Allocation</a:t>
            </a:r>
            <a:endParaRPr lang="en-US" dirty="0"/>
          </a:p>
        </p:txBody>
      </p:sp>
    </p:spTree>
    <p:extLst>
      <p:ext uri="{BB962C8B-B14F-4D97-AF65-F5344CB8AC3E}">
        <p14:creationId xmlns:p14="http://schemas.microsoft.com/office/powerpoint/2010/main" val="875877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8473"/>
            <a:ext cx="10515600" cy="5511338"/>
          </a:xfrm>
          <a:noFill/>
        </p:spPr>
        <p:txBody>
          <a:bodyPr>
            <a:normAutofit/>
          </a:bodyPr>
          <a:lstStyle/>
          <a:p>
            <a:pPr marL="109728" indent="0">
              <a:buNone/>
            </a:pPr>
            <a:r>
              <a:rPr lang="en-US" dirty="0"/>
              <a:t>Care Coordination for Elderly Virginians Program: As requested by V4A, all providers of CCEVP service prior to the current fiscal year were held harmless at the levels existing when the program expansion was approved. New funds were divided to bring low-funded programs to the minimum of $57,823. </a:t>
            </a:r>
            <a:endParaRPr lang="en-US" dirty="0" smtClean="0"/>
          </a:p>
          <a:p>
            <a:pPr marL="109728" indent="0">
              <a:buNone/>
            </a:pPr>
            <a:endParaRPr lang="en-US" dirty="0"/>
          </a:p>
          <a:p>
            <a:pPr marL="109728" indent="0">
              <a:buNone/>
            </a:pPr>
            <a:r>
              <a:rPr lang="en-US" dirty="0" smtClean="0"/>
              <a:t>Nutrition Services Incentive Program </a:t>
            </a:r>
            <a:r>
              <a:rPr lang="en-US" dirty="0"/>
              <a:t>(NSIP} funds are distributed based on each agency's portion of the total number of meals served in the last complete cycle. </a:t>
            </a:r>
          </a:p>
        </p:txBody>
      </p:sp>
      <p:sp>
        <p:nvSpPr>
          <p:cNvPr id="2" name="Title 1"/>
          <p:cNvSpPr>
            <a:spLocks noGrp="1"/>
          </p:cNvSpPr>
          <p:nvPr>
            <p:ph type="title"/>
          </p:nvPr>
        </p:nvSpPr>
        <p:spPr>
          <a:xfrm>
            <a:off x="838200" y="365129"/>
            <a:ext cx="10515600" cy="773719"/>
          </a:xfrm>
        </p:spPr>
        <p:txBody>
          <a:bodyPr>
            <a:normAutofit/>
          </a:bodyPr>
          <a:lstStyle/>
          <a:p>
            <a:r>
              <a:rPr lang="en-US" sz="3600" b="1"/>
              <a:t>Other Funding Distribution Procedures Used by </a:t>
            </a:r>
            <a:r>
              <a:rPr lang="en-US" sz="3600" b="1" smtClean="0"/>
              <a:t>DARS</a:t>
            </a:r>
            <a:endParaRPr lang="en-US" sz="3600" b="1"/>
          </a:p>
        </p:txBody>
      </p:sp>
    </p:spTree>
    <p:extLst>
      <p:ext uri="{BB962C8B-B14F-4D97-AF65-F5344CB8AC3E}">
        <p14:creationId xmlns:p14="http://schemas.microsoft.com/office/powerpoint/2010/main" val="3681465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t="20902" r="67858" b="9038"/>
          <a:stretch/>
        </p:blipFill>
        <p:spPr bwMode="auto">
          <a:xfrm>
            <a:off x="4149615" y="1417638"/>
            <a:ext cx="4773667" cy="5229225"/>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pPr algn="ctr"/>
            <a:r>
              <a:rPr lang="en-US" dirty="0"/>
              <a:t>Funding Allocation Process</a:t>
            </a:r>
          </a:p>
        </p:txBody>
      </p:sp>
    </p:spTree>
    <p:extLst>
      <p:ext uri="{BB962C8B-B14F-4D97-AF65-F5344CB8AC3E}">
        <p14:creationId xmlns:p14="http://schemas.microsoft.com/office/powerpoint/2010/main" val="2174122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t="20166" r="63680" b="10070"/>
          <a:stretch/>
        </p:blipFill>
        <p:spPr bwMode="auto">
          <a:xfrm>
            <a:off x="3600450" y="1257300"/>
            <a:ext cx="4876800" cy="5153026"/>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p:txBody>
          <a:bodyPr/>
          <a:lstStyle/>
          <a:p>
            <a:pPr algn="ctr"/>
            <a:r>
              <a:rPr lang="en-US" dirty="0"/>
              <a:t>Funding Allocation Process</a:t>
            </a:r>
          </a:p>
        </p:txBody>
      </p:sp>
    </p:spTree>
    <p:extLst>
      <p:ext uri="{BB962C8B-B14F-4D97-AF65-F5344CB8AC3E}">
        <p14:creationId xmlns:p14="http://schemas.microsoft.com/office/powerpoint/2010/main" val="1620955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88473"/>
            <a:ext cx="10515600" cy="5511338"/>
          </a:xfrm>
          <a:noFill/>
        </p:spPr>
        <p:txBody>
          <a:bodyPr>
            <a:normAutofit/>
          </a:bodyPr>
          <a:lstStyle/>
          <a:p>
            <a:pPr marL="109728" indent="0">
              <a:buNone/>
            </a:pPr>
            <a:r>
              <a:rPr lang="en-US" dirty="0" smtClean="0"/>
              <a:t>Funding for the Farmers Market Fresh for Seniors program, Respite Care Initiative, Public Guardianship, Chronic Disease Self-Management, A Matter of Balance, Supplemental Nutrition Assistance Program, and other specialized programs is based on awards for proposals submitted by applicant agencies. Historical data is often a factor. Not all Agencies on Aging provide these services. </a:t>
            </a:r>
          </a:p>
          <a:p>
            <a:pPr marL="109728" indent="0">
              <a:buNone/>
            </a:pPr>
            <a:endParaRPr lang="en-US" dirty="0" smtClean="0"/>
          </a:p>
          <a:p>
            <a:pPr marL="109728" indent="0">
              <a:buNone/>
            </a:pPr>
            <a:r>
              <a:rPr lang="en-US" dirty="0" smtClean="0"/>
              <a:t>Title V Senior Community Service Employment program funds are distributed to selected areas in coordination with "national sponsors." "Equitable distribution," based on Census and employment data, is considered. </a:t>
            </a:r>
            <a:endParaRPr lang="en-US" dirty="0"/>
          </a:p>
        </p:txBody>
      </p:sp>
      <p:sp>
        <p:nvSpPr>
          <p:cNvPr id="2" name="Title 1"/>
          <p:cNvSpPr>
            <a:spLocks noGrp="1"/>
          </p:cNvSpPr>
          <p:nvPr>
            <p:ph type="title"/>
          </p:nvPr>
        </p:nvSpPr>
        <p:spPr>
          <a:xfrm>
            <a:off x="838200" y="365129"/>
            <a:ext cx="10515600" cy="773719"/>
          </a:xfrm>
        </p:spPr>
        <p:txBody>
          <a:bodyPr>
            <a:normAutofit/>
          </a:bodyPr>
          <a:lstStyle/>
          <a:p>
            <a:r>
              <a:rPr lang="en-US" sz="3600" b="1"/>
              <a:t>Other Funding Distribution Procedures Used by </a:t>
            </a:r>
            <a:r>
              <a:rPr lang="en-US" sz="3600" b="1" smtClean="0"/>
              <a:t>DARS</a:t>
            </a:r>
            <a:endParaRPr lang="en-US" sz="3600" b="1"/>
          </a:p>
        </p:txBody>
      </p:sp>
    </p:spTree>
    <p:extLst>
      <p:ext uri="{BB962C8B-B14F-4D97-AF65-F5344CB8AC3E}">
        <p14:creationId xmlns:p14="http://schemas.microsoft.com/office/powerpoint/2010/main" val="2912269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05" t="2317" r="-3205" b="25979"/>
          <a:stretch/>
        </p:blipFill>
        <p:spPr>
          <a:xfrm>
            <a:off x="3796168" y="1163203"/>
            <a:ext cx="5092529" cy="5050674"/>
          </a:xfrm>
        </p:spPr>
      </p:pic>
      <p:sp>
        <p:nvSpPr>
          <p:cNvPr id="3" name="Title 2"/>
          <p:cNvSpPr>
            <a:spLocks noGrp="1"/>
          </p:cNvSpPr>
          <p:nvPr>
            <p:ph type="title"/>
          </p:nvPr>
        </p:nvSpPr>
        <p:spPr/>
        <p:txBody>
          <a:bodyPr/>
          <a:lstStyle/>
          <a:p>
            <a:pPr algn="ctr"/>
            <a:r>
              <a:rPr lang="en-US" dirty="0" smtClean="0"/>
              <a:t>Notice of Grant Award</a:t>
            </a:r>
            <a:endParaRPr lang="en-US" dirty="0"/>
          </a:p>
        </p:txBody>
      </p:sp>
      <p:sp>
        <p:nvSpPr>
          <p:cNvPr id="5" name="Oval 4"/>
          <p:cNvSpPr/>
          <p:nvPr/>
        </p:nvSpPr>
        <p:spPr>
          <a:xfrm>
            <a:off x="6376479" y="1851818"/>
            <a:ext cx="1065179" cy="3404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689" y="2358955"/>
            <a:ext cx="2084962" cy="267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696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smtClean="0">
                <a:solidFill>
                  <a:schemeClr val="bg1"/>
                </a:solidFill>
              </a:rPr>
              <a:t>Timeline</a:t>
            </a:r>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464646"/>
                </a:solidFill>
              </a:rPr>
              <a:t>Area Plan Timeline</a:t>
            </a:r>
            <a:endParaRPr lang="en-US" dirty="0"/>
          </a:p>
        </p:txBody>
      </p:sp>
      <p:grpSp>
        <p:nvGrpSpPr>
          <p:cNvPr id="4" name="Group 3"/>
          <p:cNvGrpSpPr/>
          <p:nvPr/>
        </p:nvGrpSpPr>
        <p:grpSpPr>
          <a:xfrm>
            <a:off x="705342" y="1982117"/>
            <a:ext cx="11486656" cy="3248168"/>
            <a:chOff x="596160" y="2303812"/>
            <a:chExt cx="11127265" cy="2553195"/>
          </a:xfrm>
        </p:grpSpPr>
        <p:sp>
          <p:nvSpPr>
            <p:cNvPr id="5" name="Freeform 4"/>
            <p:cNvSpPr/>
            <p:nvPr/>
          </p:nvSpPr>
          <p:spPr>
            <a:xfrm>
              <a:off x="596160" y="2303812"/>
              <a:ext cx="2640971"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0 w 2611933"/>
                <a:gd name="connsiteY5"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1933" h="1044773">
                  <a:moveTo>
                    <a:pt x="0" y="0"/>
                  </a:moveTo>
                  <a:lnTo>
                    <a:pt x="2089547" y="0"/>
                  </a:lnTo>
                  <a:lnTo>
                    <a:pt x="2611933" y="522387"/>
                  </a:lnTo>
                  <a:lnTo>
                    <a:pt x="2089547" y="1044773"/>
                  </a:lnTo>
                  <a:lnTo>
                    <a:pt x="0" y="10447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2004" rIns="277195" bIns="32004" numCol="1" spcCol="1270" anchor="t" anchorCtr="0">
              <a:noAutofit/>
            </a:bodyPr>
            <a:lstStyle/>
            <a:p>
              <a:pPr lvl="0" algn="ctr" defTabSz="533400">
                <a:lnSpc>
                  <a:spcPct val="90000"/>
                </a:lnSpc>
                <a:spcBef>
                  <a:spcPct val="0"/>
                </a:spcBef>
                <a:spcAft>
                  <a:spcPct val="35000"/>
                </a:spcAft>
              </a:pPr>
              <a:r>
                <a:rPr lang="en-US" sz="2400" b="1" kern="1200" dirty="0" smtClean="0"/>
                <a:t>May</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dirty="0"/>
                <a:t>Area </a:t>
              </a:r>
              <a:r>
                <a:rPr lang="en-US" sz="2400" dirty="0" smtClean="0"/>
                <a:t>plan &amp; budget </a:t>
              </a:r>
              <a:r>
                <a:rPr lang="en-US" sz="2400" dirty="0"/>
                <a:t>to AAA's</a:t>
              </a:r>
            </a:p>
            <a:p>
              <a:pPr lvl="0" algn="ctr" defTabSz="533400">
                <a:lnSpc>
                  <a:spcPct val="90000"/>
                </a:lnSpc>
                <a:spcBef>
                  <a:spcPct val="0"/>
                </a:spcBef>
                <a:spcAft>
                  <a:spcPct val="35000"/>
                </a:spcAft>
              </a:pPr>
              <a:endParaRPr lang="en-US" sz="2400" kern="1200" dirty="0"/>
            </a:p>
          </p:txBody>
        </p:sp>
        <p:sp>
          <p:nvSpPr>
            <p:cNvPr id="6" name="Freeform 5"/>
            <p:cNvSpPr/>
            <p:nvPr/>
          </p:nvSpPr>
          <p:spPr>
            <a:xfrm>
              <a:off x="2674963" y="2303813"/>
              <a:ext cx="2974628"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July</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dirty="0"/>
                <a:t>Area </a:t>
              </a:r>
              <a:r>
                <a:rPr lang="en-US" sz="2400" dirty="0" smtClean="0"/>
                <a:t>Plan &amp; budget returned </a:t>
              </a:r>
              <a:r>
                <a:rPr lang="en-US" sz="2400" dirty="0"/>
                <a:t>by AAAs</a:t>
              </a:r>
            </a:p>
            <a:p>
              <a:pPr lvl="0" algn="ctr" defTabSz="533400">
                <a:lnSpc>
                  <a:spcPct val="90000"/>
                </a:lnSpc>
                <a:spcBef>
                  <a:spcPct val="0"/>
                </a:spcBef>
                <a:spcAft>
                  <a:spcPct val="35000"/>
                </a:spcAft>
              </a:pPr>
              <a:endParaRPr lang="en-US" sz="2400" kern="1200" dirty="0"/>
            </a:p>
          </p:txBody>
        </p:sp>
        <p:sp>
          <p:nvSpPr>
            <p:cNvPr id="7" name="Freeform 6"/>
            <p:cNvSpPr/>
            <p:nvPr/>
          </p:nvSpPr>
          <p:spPr>
            <a:xfrm>
              <a:off x="4831851" y="2303813"/>
              <a:ext cx="2751605"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August</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dirty="0"/>
                <a:t>Review &amp; revisions</a:t>
              </a:r>
            </a:p>
            <a:p>
              <a:pPr lvl="0" algn="ctr" defTabSz="533400">
                <a:lnSpc>
                  <a:spcPct val="90000"/>
                </a:lnSpc>
                <a:spcBef>
                  <a:spcPct val="0"/>
                </a:spcBef>
                <a:spcAft>
                  <a:spcPct val="35000"/>
                </a:spcAft>
              </a:pPr>
              <a:endParaRPr lang="en-US" sz="2400" kern="1200" dirty="0"/>
            </a:p>
          </p:txBody>
        </p:sp>
        <p:sp>
          <p:nvSpPr>
            <p:cNvPr id="8" name="Freeform 7"/>
            <p:cNvSpPr/>
            <p:nvPr/>
          </p:nvSpPr>
          <p:spPr>
            <a:xfrm>
              <a:off x="6867705" y="2303813"/>
              <a:ext cx="2611933"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September</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dirty="0"/>
                <a:t>Final review, approval, and obligations</a:t>
              </a:r>
            </a:p>
            <a:p>
              <a:pPr lvl="0" algn="ctr" defTabSz="533400">
                <a:lnSpc>
                  <a:spcPct val="90000"/>
                </a:lnSpc>
                <a:spcBef>
                  <a:spcPct val="0"/>
                </a:spcBef>
                <a:spcAft>
                  <a:spcPct val="35000"/>
                </a:spcAft>
              </a:pPr>
              <a:endParaRPr lang="en-US" sz="2400" kern="1200" dirty="0"/>
            </a:p>
          </p:txBody>
        </p:sp>
        <p:sp>
          <p:nvSpPr>
            <p:cNvPr id="9" name="Freeform 8"/>
            <p:cNvSpPr/>
            <p:nvPr/>
          </p:nvSpPr>
          <p:spPr>
            <a:xfrm>
              <a:off x="8957250" y="2303813"/>
              <a:ext cx="2766175" cy="2553194"/>
            </a:xfrm>
            <a:custGeom>
              <a:avLst/>
              <a:gdLst>
                <a:gd name="connsiteX0" fmla="*/ 0 w 2611933"/>
                <a:gd name="connsiteY0" fmla="*/ 0 h 1044773"/>
                <a:gd name="connsiteX1" fmla="*/ 2089547 w 2611933"/>
                <a:gd name="connsiteY1" fmla="*/ 0 h 1044773"/>
                <a:gd name="connsiteX2" fmla="*/ 2611933 w 2611933"/>
                <a:gd name="connsiteY2" fmla="*/ 522387 h 1044773"/>
                <a:gd name="connsiteX3" fmla="*/ 2089547 w 2611933"/>
                <a:gd name="connsiteY3" fmla="*/ 1044773 h 1044773"/>
                <a:gd name="connsiteX4" fmla="*/ 0 w 2611933"/>
                <a:gd name="connsiteY4" fmla="*/ 1044773 h 1044773"/>
                <a:gd name="connsiteX5" fmla="*/ 522387 w 2611933"/>
                <a:gd name="connsiteY5" fmla="*/ 522387 h 1044773"/>
                <a:gd name="connsiteX6" fmla="*/ 0 w 2611933"/>
                <a:gd name="connsiteY6" fmla="*/ 0 h 104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1933" h="1044773">
                  <a:moveTo>
                    <a:pt x="0" y="0"/>
                  </a:moveTo>
                  <a:lnTo>
                    <a:pt x="2089547" y="0"/>
                  </a:lnTo>
                  <a:lnTo>
                    <a:pt x="2611933" y="522387"/>
                  </a:lnTo>
                  <a:lnTo>
                    <a:pt x="2089547" y="1044773"/>
                  </a:lnTo>
                  <a:lnTo>
                    <a:pt x="0" y="1044773"/>
                  </a:lnTo>
                  <a:lnTo>
                    <a:pt x="522387" y="522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0393" tIns="32004" rIns="538388" bIns="32004" numCol="1" spcCol="1270" anchor="t" anchorCtr="0">
              <a:noAutofit/>
            </a:bodyPr>
            <a:lstStyle/>
            <a:p>
              <a:pPr lvl="0" algn="ctr" defTabSz="533400">
                <a:lnSpc>
                  <a:spcPct val="90000"/>
                </a:lnSpc>
                <a:spcBef>
                  <a:spcPct val="0"/>
                </a:spcBef>
                <a:spcAft>
                  <a:spcPct val="35000"/>
                </a:spcAft>
              </a:pPr>
              <a:r>
                <a:rPr lang="en-US" sz="2400" b="1" kern="1200" dirty="0" smtClean="0"/>
                <a:t>October</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2400" kern="1200" dirty="0" smtClean="0"/>
                <a:t>Contracts finalized</a:t>
              </a:r>
            </a:p>
            <a:p>
              <a:pPr lvl="0" algn="ctr" defTabSz="533400">
                <a:lnSpc>
                  <a:spcPct val="90000"/>
                </a:lnSpc>
                <a:spcBef>
                  <a:spcPct val="0"/>
                </a:spcBef>
                <a:spcAft>
                  <a:spcPct val="35000"/>
                </a:spcAft>
              </a:pPr>
              <a:endParaRPr lang="en-US" sz="2400" kern="1200" dirty="0"/>
            </a:p>
          </p:txBody>
        </p:sp>
      </p:grpSp>
    </p:spTree>
    <p:extLst>
      <p:ext uri="{BB962C8B-B14F-4D97-AF65-F5344CB8AC3E}">
        <p14:creationId xmlns:p14="http://schemas.microsoft.com/office/powerpoint/2010/main" val="776669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Obligations between DARS-OAS and an AAA occur once the contracts have been executed. The obligation sheets contain the funding sources by fiscal year(s).</a:t>
            </a:r>
          </a:p>
          <a:p>
            <a:pPr marL="109728" indent="0">
              <a:buNone/>
            </a:pPr>
            <a:endParaRPr lang="en-US" dirty="0"/>
          </a:p>
        </p:txBody>
      </p:sp>
      <p:sp>
        <p:nvSpPr>
          <p:cNvPr id="3" name="Title 2"/>
          <p:cNvSpPr>
            <a:spLocks noGrp="1"/>
          </p:cNvSpPr>
          <p:nvPr>
            <p:ph type="title"/>
          </p:nvPr>
        </p:nvSpPr>
        <p:spPr/>
        <p:txBody>
          <a:bodyPr/>
          <a:lstStyle/>
          <a:p>
            <a:pPr algn="ctr"/>
            <a:r>
              <a:rPr lang="en-US" dirty="0" smtClean="0"/>
              <a:t>Obligations</a:t>
            </a:r>
            <a:endParaRPr lang="en-US" dirty="0"/>
          </a:p>
        </p:txBody>
      </p:sp>
      <p:pic>
        <p:nvPicPr>
          <p:cNvPr id="4" name="Picture 3"/>
          <p:cNvPicPr/>
          <p:nvPr/>
        </p:nvPicPr>
        <p:blipFill rotWithShape="1">
          <a:blip r:embed="rId3"/>
          <a:srcRect l="1601" t="20460" r="43680" b="20079"/>
          <a:stretch/>
        </p:blipFill>
        <p:spPr bwMode="auto">
          <a:xfrm>
            <a:off x="2857499" y="2909252"/>
            <a:ext cx="6324601" cy="3453448"/>
          </a:xfrm>
          <a:prstGeom prst="rect">
            <a:avLst/>
          </a:prstGeom>
          <a:ln>
            <a:noFill/>
          </a:ln>
          <a:extLst>
            <a:ext uri="{53640926-AAD7-44D8-BBD7-CCE9431645EC}">
              <a14:shadowObscured xmlns:a14="http://schemas.microsoft.com/office/drawing/2010/main"/>
            </a:ext>
          </a:extLst>
        </p:spPr>
      </p:pic>
      <p:sp>
        <p:nvSpPr>
          <p:cNvPr id="5" name="Oval 4"/>
          <p:cNvSpPr/>
          <p:nvPr/>
        </p:nvSpPr>
        <p:spPr>
          <a:xfrm>
            <a:off x="2676523" y="3924300"/>
            <a:ext cx="1905002" cy="619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76523" y="4656233"/>
            <a:ext cx="1905002" cy="619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1471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28929"/>
            <a:ext cx="10972800" cy="4525963"/>
          </a:xfrm>
        </p:spPr>
        <p:txBody>
          <a:bodyPr>
            <a:normAutofit fontScale="92500" lnSpcReduction="20000"/>
          </a:bodyPr>
          <a:lstStyle/>
          <a:p>
            <a:pPr marL="109728" indent="0">
              <a:buNone/>
            </a:pPr>
            <a:r>
              <a:rPr lang="en-US" dirty="0"/>
              <a:t>By Contract AAAs are required to follow</a:t>
            </a:r>
            <a:r>
              <a:rPr lang="en-US" dirty="0" smtClean="0"/>
              <a:t>:</a:t>
            </a:r>
          </a:p>
          <a:p>
            <a:pPr lvl="1">
              <a:lnSpc>
                <a:spcPct val="150000"/>
              </a:lnSpc>
            </a:pPr>
            <a:r>
              <a:rPr lang="en-US" dirty="0" smtClean="0"/>
              <a:t>Freedom </a:t>
            </a:r>
            <a:r>
              <a:rPr lang="en-US" dirty="0"/>
              <a:t>of Information </a:t>
            </a:r>
            <a:r>
              <a:rPr lang="en-US" dirty="0" smtClean="0"/>
              <a:t>Act;</a:t>
            </a:r>
          </a:p>
          <a:p>
            <a:pPr lvl="1">
              <a:lnSpc>
                <a:spcPct val="150000"/>
              </a:lnSpc>
            </a:pPr>
            <a:r>
              <a:rPr lang="en-US" dirty="0" smtClean="0"/>
              <a:t>Public </a:t>
            </a:r>
            <a:r>
              <a:rPr lang="en-US" dirty="0"/>
              <a:t>Procurement Act</a:t>
            </a:r>
            <a:r>
              <a:rPr lang="en-US" dirty="0" smtClean="0"/>
              <a:t>;</a:t>
            </a:r>
          </a:p>
          <a:p>
            <a:pPr lvl="1">
              <a:lnSpc>
                <a:spcPct val="150000"/>
              </a:lnSpc>
            </a:pPr>
            <a:r>
              <a:rPr lang="en-US" dirty="0" smtClean="0"/>
              <a:t>The </a:t>
            </a:r>
            <a:r>
              <a:rPr lang="en-US" dirty="0"/>
              <a:t>State &amp; Local Government Conflict of Interest </a:t>
            </a:r>
            <a:r>
              <a:rPr lang="en-US" dirty="0" smtClean="0"/>
              <a:t>Act;</a:t>
            </a:r>
          </a:p>
          <a:p>
            <a:pPr lvl="1">
              <a:lnSpc>
                <a:spcPct val="150000"/>
              </a:lnSpc>
            </a:pPr>
            <a:r>
              <a:rPr lang="en-US" dirty="0" smtClean="0"/>
              <a:t>All </a:t>
            </a:r>
            <a:r>
              <a:rPr lang="en-US" dirty="0"/>
              <a:t>subcontractors are required to adhere to </a:t>
            </a:r>
            <a:r>
              <a:rPr lang="en-US" dirty="0" smtClean="0"/>
              <a:t>DARS </a:t>
            </a:r>
            <a:r>
              <a:rPr lang="en-US" dirty="0"/>
              <a:t>Service Standards; </a:t>
            </a:r>
            <a:r>
              <a:rPr lang="en-US" dirty="0" smtClean="0"/>
              <a:t>and</a:t>
            </a:r>
          </a:p>
          <a:p>
            <a:pPr lvl="1">
              <a:lnSpc>
                <a:spcPct val="200000"/>
              </a:lnSpc>
            </a:pPr>
            <a:r>
              <a:rPr lang="en-US" dirty="0"/>
              <a:t>AAAs shall annually monitor </a:t>
            </a:r>
            <a:r>
              <a:rPr lang="en-US" dirty="0" smtClean="0"/>
              <a:t>the activities of </a:t>
            </a:r>
            <a:r>
              <a:rPr lang="en-US" dirty="0"/>
              <a:t>their subcontractors</a:t>
            </a:r>
            <a:r>
              <a:rPr lang="en-US" dirty="0" smtClean="0"/>
              <a:t>.</a:t>
            </a:r>
          </a:p>
          <a:p>
            <a:pPr lvl="1">
              <a:lnSpc>
                <a:spcPct val="120000"/>
              </a:lnSpc>
            </a:pPr>
            <a:r>
              <a:rPr lang="en-US" dirty="0" smtClean="0"/>
              <a:t>Update all documents timely as changes occur (key personnel changes – </a:t>
            </a:r>
            <a:r>
              <a:rPr lang="en-US" dirty="0"/>
              <a:t>board </a:t>
            </a:r>
            <a:r>
              <a:rPr lang="en-US" dirty="0" smtClean="0"/>
              <a:t>and council members</a:t>
            </a:r>
            <a:r>
              <a:rPr lang="en-US" dirty="0"/>
              <a:t>, </a:t>
            </a:r>
            <a:r>
              <a:rPr lang="en-US" dirty="0" smtClean="0"/>
              <a:t>contractor information form)</a:t>
            </a:r>
          </a:p>
          <a:p>
            <a:pPr marL="393192" lvl="1" indent="0">
              <a:lnSpc>
                <a:spcPct val="120000"/>
              </a:lnSpc>
              <a:buNone/>
            </a:pPr>
            <a:endParaRPr lang="en-US" dirty="0" smtClean="0"/>
          </a:p>
          <a:p>
            <a:pPr marL="393192" lvl="1" indent="0">
              <a:lnSpc>
                <a:spcPct val="150000"/>
              </a:lnSpc>
              <a:buNone/>
            </a:pPr>
            <a:r>
              <a:rPr lang="en-US" dirty="0" smtClean="0"/>
              <a:t>Modifications – Any changes to contracts relating to financial or service matters.</a:t>
            </a:r>
            <a:endParaRPr lang="en-US" dirty="0"/>
          </a:p>
        </p:txBody>
      </p:sp>
      <p:sp>
        <p:nvSpPr>
          <p:cNvPr id="3" name="Title 2"/>
          <p:cNvSpPr>
            <a:spLocks noGrp="1"/>
          </p:cNvSpPr>
          <p:nvPr>
            <p:ph type="title"/>
          </p:nvPr>
        </p:nvSpPr>
        <p:spPr/>
        <p:txBody>
          <a:bodyPr/>
          <a:lstStyle/>
          <a:p>
            <a:pPr algn="ctr"/>
            <a:r>
              <a:rPr lang="en-US" dirty="0" smtClean="0"/>
              <a:t>Contracts</a:t>
            </a:r>
            <a:endParaRPr lang="en-US" dirty="0"/>
          </a:p>
        </p:txBody>
      </p:sp>
    </p:spTree>
    <p:extLst>
      <p:ext uri="{BB962C8B-B14F-4D97-AF65-F5344CB8AC3E}">
        <p14:creationId xmlns:p14="http://schemas.microsoft.com/office/powerpoint/2010/main" val="2740331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sz="2800" dirty="0" smtClean="0"/>
          </a:p>
          <a:p>
            <a:pPr marL="109728" indent="0" algn="ctr">
              <a:buNone/>
            </a:pPr>
            <a:endParaRPr lang="en-US" sz="4000" dirty="0" smtClean="0"/>
          </a:p>
          <a:p>
            <a:pPr marL="109728" indent="0" algn="ctr">
              <a:buNone/>
            </a:pPr>
            <a:r>
              <a:rPr lang="en-US" sz="4000" dirty="0" smtClean="0"/>
              <a:t>???</a:t>
            </a:r>
            <a:endParaRPr lang="en-US" sz="3600" dirty="0"/>
          </a:p>
        </p:txBody>
      </p:sp>
      <p:sp>
        <p:nvSpPr>
          <p:cNvPr id="3" name="Title 2"/>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26637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a:t>The Commonwealth of Virginia is an advanced funding state. </a:t>
            </a:r>
            <a:r>
              <a:rPr lang="en-US" dirty="0" smtClean="0"/>
              <a:t> AAAs </a:t>
            </a:r>
            <a:r>
              <a:rPr lang="en-US" dirty="0"/>
              <a:t>receive their allocations in advance. Allocations are estimated based upon level funding from the previous </a:t>
            </a:r>
            <a:r>
              <a:rPr lang="en-US" dirty="0" smtClean="0"/>
              <a:t>Federal Fiscal Year (FFY).</a:t>
            </a:r>
          </a:p>
          <a:p>
            <a:endParaRPr lang="en-US" dirty="0"/>
          </a:p>
          <a:p>
            <a:pPr marL="109728" indent="0">
              <a:buNone/>
            </a:pPr>
            <a:r>
              <a:rPr lang="en-US" dirty="0" smtClean="0"/>
              <a:t>This </a:t>
            </a:r>
            <a:r>
              <a:rPr lang="en-US" dirty="0"/>
              <a:t>means that in a typical year, DARS sends out estimated allocations in June so that AAAs can plan their budgets through their Area Plan process during the summer in time for the </a:t>
            </a:r>
            <a:r>
              <a:rPr lang="en-US" dirty="0" smtClean="0"/>
              <a:t>FFY beginning </a:t>
            </a:r>
            <a:r>
              <a:rPr lang="en-US" dirty="0"/>
              <a:t>October 1. </a:t>
            </a:r>
            <a:r>
              <a:rPr lang="en-US" dirty="0" smtClean="0"/>
              <a:t>Typically</a:t>
            </a:r>
            <a:r>
              <a:rPr lang="en-US" dirty="0"/>
              <a:t>, </a:t>
            </a:r>
            <a:r>
              <a:rPr lang="en-US" dirty="0" smtClean="0"/>
              <a:t>DARS  </a:t>
            </a:r>
            <a:r>
              <a:rPr lang="en-US" dirty="0"/>
              <a:t>receives the federal award through the Administration for Community Living (ACL) sometime in </a:t>
            </a:r>
            <a:r>
              <a:rPr lang="en-US" dirty="0" smtClean="0"/>
              <a:t>January or February. </a:t>
            </a:r>
            <a:endParaRPr lang="en-US" dirty="0"/>
          </a:p>
          <a:p>
            <a:endParaRPr lang="en-US" dirty="0"/>
          </a:p>
        </p:txBody>
      </p:sp>
      <p:sp>
        <p:nvSpPr>
          <p:cNvPr id="3" name="Title 2"/>
          <p:cNvSpPr>
            <a:spLocks noGrp="1"/>
          </p:cNvSpPr>
          <p:nvPr>
            <p:ph type="title"/>
          </p:nvPr>
        </p:nvSpPr>
        <p:spPr/>
        <p:txBody>
          <a:bodyPr/>
          <a:lstStyle/>
          <a:p>
            <a:pPr algn="ctr"/>
            <a:r>
              <a:rPr lang="en-US" dirty="0" smtClean="0"/>
              <a:t>Advanced Payment </a:t>
            </a:r>
            <a:endParaRPr lang="en-US" dirty="0"/>
          </a:p>
        </p:txBody>
      </p:sp>
    </p:spTree>
    <p:extLst>
      <p:ext uri="{BB962C8B-B14F-4D97-AF65-F5344CB8AC3E}">
        <p14:creationId xmlns:p14="http://schemas.microsoft.com/office/powerpoint/2010/main" val="429224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For example:  DARS received the Notice of Grant Award (NGA) a few weeks ago for FFY ‘19 (current year).  DARS will use this amount to calculate the FFY’20 allocations that we send to the AAAs by early June 2019. This is an estimate based upon level funding.</a:t>
            </a:r>
          </a:p>
          <a:p>
            <a:endParaRPr lang="en-US" dirty="0"/>
          </a:p>
          <a:p>
            <a:pPr marL="109728" indent="0">
              <a:buNone/>
            </a:pPr>
            <a:r>
              <a:rPr lang="en-US" dirty="0" smtClean="0"/>
              <a:t>The FFY ‘20 NGA may be more or less and may not arrive until the winter </a:t>
            </a:r>
            <a:r>
              <a:rPr lang="en-US" dirty="0"/>
              <a:t>of 2020. The </a:t>
            </a:r>
            <a:r>
              <a:rPr lang="en-US" dirty="0" smtClean="0"/>
              <a:t>NGA </a:t>
            </a:r>
            <a:r>
              <a:rPr lang="en-US" dirty="0"/>
              <a:t>gives DARS the authority to draw down federal funds. In most instances DARS partially covers the funding for a number of months before the final award is made. </a:t>
            </a:r>
          </a:p>
          <a:p>
            <a:endParaRPr lang="en-US" dirty="0"/>
          </a:p>
        </p:txBody>
      </p:sp>
      <p:sp>
        <p:nvSpPr>
          <p:cNvPr id="3" name="Title 2"/>
          <p:cNvSpPr>
            <a:spLocks noGrp="1"/>
          </p:cNvSpPr>
          <p:nvPr>
            <p:ph type="title"/>
          </p:nvPr>
        </p:nvSpPr>
        <p:spPr/>
        <p:txBody>
          <a:bodyPr/>
          <a:lstStyle/>
          <a:p>
            <a:pPr algn="ctr"/>
            <a:r>
              <a:rPr lang="en-US" dirty="0"/>
              <a:t>Advanced Payment </a:t>
            </a:r>
          </a:p>
        </p:txBody>
      </p:sp>
    </p:spTree>
    <p:extLst>
      <p:ext uri="{BB962C8B-B14F-4D97-AF65-F5344CB8AC3E}">
        <p14:creationId xmlns:p14="http://schemas.microsoft.com/office/powerpoint/2010/main" val="2976152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Administrative </a:t>
            </a:r>
            <a:r>
              <a:rPr lang="en-US" dirty="0"/>
              <a:t>funds (5%) are used for the operations of the State Unit on Aging (SUA) in accordance with the Older Americans Act Section 305(a)(1)(E). </a:t>
            </a:r>
            <a:r>
              <a:rPr lang="en-US" u="sng" dirty="0"/>
              <a:t>Administrative costs are calculated on the total Title III award and deducted prior to the allocation </a:t>
            </a:r>
            <a:r>
              <a:rPr lang="en-US" u="sng" dirty="0" smtClean="0"/>
              <a:t>calculations</a:t>
            </a:r>
            <a:r>
              <a:rPr lang="en-US" dirty="0" smtClean="0"/>
              <a:t>. </a:t>
            </a:r>
            <a:r>
              <a:rPr lang="en-US" dirty="0"/>
              <a:t>Costs for AAA IT user seats </a:t>
            </a:r>
            <a:r>
              <a:rPr lang="en-US" dirty="0" smtClean="0"/>
              <a:t>(</a:t>
            </a:r>
            <a:r>
              <a:rPr lang="en-US" dirty="0" err="1" smtClean="0"/>
              <a:t>PeerPlace</a:t>
            </a:r>
            <a:r>
              <a:rPr lang="en-US" dirty="0" smtClean="0"/>
              <a:t>) are </a:t>
            </a:r>
            <a:r>
              <a:rPr lang="en-US" dirty="0"/>
              <a:t>also reserved in advance and taken out of the DARS administrative funds.</a:t>
            </a:r>
          </a:p>
        </p:txBody>
      </p:sp>
      <p:sp>
        <p:nvSpPr>
          <p:cNvPr id="3" name="Title 2"/>
          <p:cNvSpPr>
            <a:spLocks noGrp="1"/>
          </p:cNvSpPr>
          <p:nvPr>
            <p:ph type="title"/>
          </p:nvPr>
        </p:nvSpPr>
        <p:spPr/>
        <p:txBody>
          <a:bodyPr/>
          <a:lstStyle/>
          <a:p>
            <a:pPr algn="ctr"/>
            <a:r>
              <a:rPr lang="en-US" dirty="0" smtClean="0"/>
              <a:t>Administrative Funds</a:t>
            </a:r>
            <a:endParaRPr lang="en-US" dirty="0"/>
          </a:p>
        </p:txBody>
      </p:sp>
    </p:spTree>
    <p:extLst>
      <p:ext uri="{BB962C8B-B14F-4D97-AF65-F5344CB8AC3E}">
        <p14:creationId xmlns:p14="http://schemas.microsoft.com/office/powerpoint/2010/main" val="25430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841" y="1481329"/>
            <a:ext cx="11235559" cy="4525963"/>
          </a:xfrm>
        </p:spPr>
        <p:txBody>
          <a:bodyPr>
            <a:normAutofit fontScale="92500" lnSpcReduction="20000"/>
          </a:bodyPr>
          <a:lstStyle/>
          <a:p>
            <a:pPr marL="109728" indent="0">
              <a:buNone/>
            </a:pPr>
            <a:r>
              <a:rPr lang="en-US" dirty="0"/>
              <a:t>FFY </a:t>
            </a:r>
            <a:r>
              <a:rPr lang="en-US" dirty="0" smtClean="0"/>
              <a:t>XX </a:t>
            </a:r>
            <a:r>
              <a:rPr lang="en-US" dirty="0"/>
              <a:t>Final Title III A</a:t>
            </a:r>
            <a:r>
              <a:rPr lang="en-US" dirty="0" smtClean="0"/>
              <a:t>ward				$31,000,000</a:t>
            </a:r>
          </a:p>
          <a:p>
            <a:endParaRPr lang="en-US" dirty="0"/>
          </a:p>
          <a:p>
            <a:pPr marL="109728" indent="0">
              <a:buNone/>
            </a:pPr>
            <a:r>
              <a:rPr lang="en-US" dirty="0" smtClean="0"/>
              <a:t>Percentage </a:t>
            </a:r>
            <a:r>
              <a:rPr lang="en-US" dirty="0"/>
              <a:t>for State </a:t>
            </a:r>
            <a:r>
              <a:rPr lang="en-US" dirty="0" smtClean="0"/>
              <a:t>Admin	 			5%</a:t>
            </a:r>
            <a:endParaRPr lang="en-US" dirty="0"/>
          </a:p>
          <a:p>
            <a:endParaRPr lang="en-US" dirty="0"/>
          </a:p>
          <a:p>
            <a:pPr marL="109728" indent="0">
              <a:buNone/>
            </a:pPr>
            <a:r>
              <a:rPr lang="en-US" dirty="0"/>
              <a:t>Total Admin </a:t>
            </a:r>
            <a:r>
              <a:rPr lang="en-US" dirty="0" smtClean="0"/>
              <a:t>Fee						</a:t>
            </a:r>
            <a:r>
              <a:rPr lang="en-US" b="1" dirty="0" smtClean="0"/>
              <a:t>$1,550,000</a:t>
            </a:r>
            <a:endParaRPr lang="en-US" b="1" dirty="0"/>
          </a:p>
          <a:p>
            <a:pPr marL="0" indent="0" algn="ctr">
              <a:buNone/>
            </a:pPr>
            <a:endParaRPr lang="en-US" dirty="0" smtClean="0"/>
          </a:p>
          <a:p>
            <a:pPr marL="0" indent="0" algn="ctr">
              <a:buNone/>
            </a:pPr>
            <a:endParaRPr lang="en-US" dirty="0"/>
          </a:p>
          <a:p>
            <a:pPr marL="109728" indent="0" algn="ctr">
              <a:buNone/>
            </a:pPr>
            <a:r>
              <a:rPr lang="en-US" sz="3000" dirty="0" smtClean="0">
                <a:solidFill>
                  <a:srgbClr val="002060"/>
                </a:solidFill>
              </a:rPr>
              <a:t>Admin Fees are split between Title III B and Title III E</a:t>
            </a:r>
          </a:p>
          <a:p>
            <a:endParaRPr lang="en-US" dirty="0" smtClean="0">
              <a:solidFill>
                <a:srgbClr val="002060"/>
              </a:solidFill>
            </a:endParaRPr>
          </a:p>
          <a:p>
            <a:pPr marL="109728" indent="0">
              <a:buNone/>
            </a:pPr>
            <a:r>
              <a:rPr lang="en-US" sz="2600" dirty="0" smtClean="0"/>
              <a:t>Title </a:t>
            </a:r>
            <a:r>
              <a:rPr lang="en-US" sz="2600" dirty="0"/>
              <a:t>III </a:t>
            </a:r>
            <a:r>
              <a:rPr lang="en-US" sz="2600" dirty="0" smtClean="0"/>
              <a:t>E Admin Fee</a:t>
            </a:r>
            <a:r>
              <a:rPr lang="en-US" sz="2600" dirty="0"/>
              <a:t> </a:t>
            </a:r>
            <a:r>
              <a:rPr lang="en-US" sz="2600" dirty="0" smtClean="0"/>
              <a:t>     $4,000,000 (III E Award) x 5% = </a:t>
            </a:r>
            <a:r>
              <a:rPr lang="en-US" sz="2600" b="1" dirty="0" smtClean="0"/>
              <a:t>$200,000</a:t>
            </a:r>
          </a:p>
          <a:p>
            <a:endParaRPr lang="en-US" sz="2600" dirty="0" smtClean="0"/>
          </a:p>
          <a:p>
            <a:pPr marL="109728" indent="0">
              <a:buNone/>
            </a:pPr>
            <a:r>
              <a:rPr lang="en-US" sz="2600" dirty="0" smtClean="0"/>
              <a:t>Title III B Admin Fee      $1,550,000 (Total Fee) – $200,000 (III E Fee) = </a:t>
            </a:r>
            <a:r>
              <a:rPr lang="en-US" sz="2600" b="1" dirty="0" smtClean="0"/>
              <a:t>$1,350,000</a:t>
            </a:r>
            <a:endParaRPr lang="en-US" sz="2600" b="1" dirty="0"/>
          </a:p>
          <a:p>
            <a:endParaRPr lang="en-US" sz="3000" dirty="0"/>
          </a:p>
        </p:txBody>
      </p:sp>
      <p:sp>
        <p:nvSpPr>
          <p:cNvPr id="2" name="Title 1"/>
          <p:cNvSpPr>
            <a:spLocks noGrp="1"/>
          </p:cNvSpPr>
          <p:nvPr>
            <p:ph type="title"/>
          </p:nvPr>
        </p:nvSpPr>
        <p:spPr/>
        <p:txBody>
          <a:bodyPr>
            <a:normAutofit/>
          </a:bodyPr>
          <a:lstStyle/>
          <a:p>
            <a:pPr algn="ctr"/>
            <a:r>
              <a:rPr lang="en-US" dirty="0" smtClean="0"/>
              <a:t>Administrative Fee Calculation</a:t>
            </a:r>
            <a:endParaRPr lang="en-US" dirty="0"/>
          </a:p>
        </p:txBody>
      </p:sp>
    </p:spTree>
    <p:extLst>
      <p:ext uri="{BB962C8B-B14F-4D97-AF65-F5344CB8AC3E}">
        <p14:creationId xmlns:p14="http://schemas.microsoft.com/office/powerpoint/2010/main" val="1870073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Reserve </a:t>
            </a:r>
            <a:r>
              <a:rPr lang="en-US" dirty="0"/>
              <a:t>funding is an amount that is held back prior to the allocation formula calculations to ensure that we do not over obligate in advance of the actual </a:t>
            </a:r>
            <a:r>
              <a:rPr lang="en-US" dirty="0" smtClean="0"/>
              <a:t>appropriation. Reserve </a:t>
            </a:r>
            <a:r>
              <a:rPr lang="en-US" dirty="0"/>
              <a:t>funding </a:t>
            </a:r>
            <a:r>
              <a:rPr lang="en-US" dirty="0" smtClean="0"/>
              <a:t>offsets </a:t>
            </a:r>
            <a:r>
              <a:rPr lang="en-US" dirty="0"/>
              <a:t>time lags between advanced allocations and actual </a:t>
            </a:r>
            <a:r>
              <a:rPr lang="en-US" dirty="0" smtClean="0"/>
              <a:t>awards and provides </a:t>
            </a:r>
            <a:r>
              <a:rPr lang="en-US" dirty="0"/>
              <a:t>a reserve during continuing resolutions and other delays. Unlike </a:t>
            </a:r>
            <a:r>
              <a:rPr lang="en-US" dirty="0" smtClean="0"/>
              <a:t>administrative funds</a:t>
            </a:r>
            <a:r>
              <a:rPr lang="en-US" dirty="0"/>
              <a:t>, </a:t>
            </a:r>
            <a:endParaRPr lang="en-US" dirty="0" smtClean="0"/>
          </a:p>
          <a:p>
            <a:pPr marL="109728" indent="0">
              <a:buNone/>
            </a:pPr>
            <a:endParaRPr lang="en-US" dirty="0"/>
          </a:p>
          <a:p>
            <a:pPr marL="109728" indent="0">
              <a:buNone/>
            </a:pPr>
            <a:r>
              <a:rPr lang="en-US" dirty="0" smtClean="0"/>
              <a:t>DARS </a:t>
            </a:r>
            <a:r>
              <a:rPr lang="en-US" dirty="0"/>
              <a:t>does not use reserve funding for </a:t>
            </a:r>
            <a:r>
              <a:rPr lang="en-US" dirty="0" smtClean="0"/>
              <a:t>DARS operations</a:t>
            </a:r>
            <a:r>
              <a:rPr lang="en-US" dirty="0"/>
              <a:t>. The full amount is </a:t>
            </a:r>
            <a:r>
              <a:rPr lang="en-US" u="sng" dirty="0"/>
              <a:t>always</a:t>
            </a:r>
            <a:r>
              <a:rPr lang="en-US" dirty="0"/>
              <a:t> allocated to AAAs before the end of the FFY. </a:t>
            </a:r>
            <a:r>
              <a:rPr lang="en-US" dirty="0" smtClean="0"/>
              <a:t>Because </a:t>
            </a:r>
            <a:r>
              <a:rPr lang="en-US" dirty="0"/>
              <a:t>this amount is held back for a period every year, it is a rolling amount similar to carry over.</a:t>
            </a:r>
          </a:p>
        </p:txBody>
      </p:sp>
      <p:sp>
        <p:nvSpPr>
          <p:cNvPr id="3" name="Title 2"/>
          <p:cNvSpPr>
            <a:spLocks noGrp="1"/>
          </p:cNvSpPr>
          <p:nvPr>
            <p:ph type="title"/>
          </p:nvPr>
        </p:nvSpPr>
        <p:spPr/>
        <p:txBody>
          <a:bodyPr/>
          <a:lstStyle/>
          <a:p>
            <a:pPr algn="ctr"/>
            <a:r>
              <a:rPr lang="en-US" dirty="0" smtClean="0"/>
              <a:t>Reserve Funds</a:t>
            </a:r>
            <a:endParaRPr lang="en-US" dirty="0"/>
          </a:p>
        </p:txBody>
      </p:sp>
    </p:spTree>
    <p:extLst>
      <p:ext uri="{BB962C8B-B14F-4D97-AF65-F5344CB8AC3E}">
        <p14:creationId xmlns:p14="http://schemas.microsoft.com/office/powerpoint/2010/main" val="24563676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ategory xmlns="0e571ce1-07d3-4480-bf75-fb9c6ac3b3af">Financial Management</Category>
    <PublishingExpirationDate xmlns="http://schemas.microsoft.com/sharepoint/v3" xsi:nil="true"/>
    <PublishingStartDate xmlns="http://schemas.microsoft.com/sharepoint/v3" xsi:nil="true"/>
    <_dlc_DocId xmlns="89461f00-0b74-46d7-ba90-7a84aa4e2ee4">NKAHMF2WWKTP-54631402-1096</_dlc_DocId>
    <_dlc_DocIdUrl xmlns="89461f00-0b74-46d7-ba90-7a84aa4e2ee4">
      <Url>https://sharepoint.wwrc.net/VDAproviders/_layouts/15/DocIdRedir.aspx?ID=NKAHMF2WWKTP-54631402-1096</Url>
      <Description>NKAHMF2WWKTP-54631402-1096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ategory xmlns="2bc2e994-2e3b-4582-bff9-dab2b9bee964">Financial Management</Category>
    <_dlc_DocId xmlns="e29f7b87-6d27-4949-b528-f30a3114a4ad">NKAHMF2WWKTP-54631402-2656</_dlc_DocId>
    <_dlc_DocIdUrl xmlns="e29f7b87-6d27-4949-b528-f30a3114a4ad">
      <Url>https://sharepoint.wwrc.net/VDAproviders/_layouts/15/DocIdRedir.aspx?ID=NKAHMF2WWKTP-54631402-2656</Url>
      <Description>NKAHMF2WWKTP-54631402-2656</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FCDC26EE72F728479819838AE2A89E7E" ma:contentTypeVersion="8" ma:contentTypeDescription="Create a new document." ma:contentTypeScope="" ma:versionID="e9f060826e199e8edf1495c789afbff0">
  <xsd:schema xmlns:xsd="http://www.w3.org/2001/XMLSchema" xmlns:xs="http://www.w3.org/2001/XMLSchema" xmlns:p="http://schemas.microsoft.com/office/2006/metadata/properties" xmlns:ns1="http://schemas.microsoft.com/sharepoint/v3" xmlns:ns2="89461f00-0b74-46d7-ba90-7a84aa4e2ee4" xmlns:ns3="0e571ce1-07d3-4480-bf75-fb9c6ac3b3af" targetNamespace="http://schemas.microsoft.com/office/2006/metadata/properties" ma:root="true" ma:fieldsID="d97e0804446cc07338b39c8194637cb0" ns1:_="" ns2:_="" ns3:_="">
    <xsd:import namespace="http://schemas.microsoft.com/sharepoint/v3"/>
    <xsd:import namespace="89461f00-0b74-46d7-ba90-7a84aa4e2ee4"/>
    <xsd:import namespace="0e571ce1-07d3-4480-bf75-fb9c6ac3b3af"/>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461f00-0b74-46d7-ba90-7a84aa4e2ee4"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571ce1-07d3-4480-bf75-fb9c6ac3b3af" elementFormDefault="qualified">
    <xsd:import namespace="http://schemas.microsoft.com/office/2006/documentManagement/types"/>
    <xsd:import namespace="http://schemas.microsoft.com/office/infopath/2007/PartnerControls"/>
    <xsd:element name="Category" ma:index="7" nillable="true" ma:displayName="Category" ma:internalName="Categor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385B27-F4B9-47FA-A0C9-374E499BC7DE}"/>
</file>

<file path=customXml/itemProps2.xml><?xml version="1.0" encoding="utf-8"?>
<ds:datastoreItem xmlns:ds="http://schemas.openxmlformats.org/officeDocument/2006/customXml" ds:itemID="{607D8DDE-90A2-4CB7-8C69-89612C44BB20}"/>
</file>

<file path=customXml/itemProps3.xml><?xml version="1.0" encoding="utf-8"?>
<ds:datastoreItem xmlns:ds="http://schemas.openxmlformats.org/officeDocument/2006/customXml" ds:itemID="{62B04C4E-4BC7-433C-848C-D71D9CC2F7CD}"/>
</file>

<file path=customXml/itemProps4.xml><?xml version="1.0" encoding="utf-8"?>
<ds:datastoreItem xmlns:ds="http://schemas.openxmlformats.org/officeDocument/2006/customXml" ds:itemID="{607D8DDE-90A2-4CB7-8C69-89612C44BB20}"/>
</file>

<file path=customXml/itemProps5.xml><?xml version="1.0" encoding="utf-8"?>
<ds:datastoreItem xmlns:ds="http://schemas.openxmlformats.org/officeDocument/2006/customXml" ds:itemID="{547D6567-0EF5-43D6-A79B-9EAE4078931B}"/>
</file>

<file path=docProps/app.xml><?xml version="1.0" encoding="utf-8"?>
<Properties xmlns="http://schemas.openxmlformats.org/officeDocument/2006/extended-properties" xmlns:vt="http://schemas.openxmlformats.org/officeDocument/2006/docPropsVTypes">
  <Template>Concourse</Template>
  <TotalTime>5505</TotalTime>
  <Words>3677</Words>
  <Application>Microsoft Office PowerPoint</Application>
  <PresentationFormat>Custom</PresentationFormat>
  <Paragraphs>326</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Concourse</vt:lpstr>
      <vt:lpstr>Overview of the DARS Funding  Allocation Process</vt:lpstr>
      <vt:lpstr>Timeline</vt:lpstr>
      <vt:lpstr>Notice of Grant Award</vt:lpstr>
      <vt:lpstr>Notice of Grant Award</vt:lpstr>
      <vt:lpstr>Advanced Payment </vt:lpstr>
      <vt:lpstr>Advanced Payment </vt:lpstr>
      <vt:lpstr>Administrative Funds</vt:lpstr>
      <vt:lpstr>Administrative Fee Calculation</vt:lpstr>
      <vt:lpstr>Reserve Funds</vt:lpstr>
      <vt:lpstr>Reserve Funds</vt:lpstr>
      <vt:lpstr>Funding Formula</vt:lpstr>
      <vt:lpstr>Funding Formula</vt:lpstr>
      <vt:lpstr>Funding Formula</vt:lpstr>
      <vt:lpstr>Funding Formula</vt:lpstr>
      <vt:lpstr>Funding Formula</vt:lpstr>
      <vt:lpstr>Funding Formula</vt:lpstr>
      <vt:lpstr>Funding Formula </vt:lpstr>
      <vt:lpstr>Funding Formula</vt:lpstr>
      <vt:lpstr>Funding Formula</vt:lpstr>
      <vt:lpstr>MSA Details From OMB 18-04 Dated 9/14/18</vt:lpstr>
      <vt:lpstr> MSA Details From OMB 18-04 Dated 9/14/18 </vt:lpstr>
      <vt:lpstr>Funding Formula</vt:lpstr>
      <vt:lpstr>Funding Formula</vt:lpstr>
      <vt:lpstr>Funding Formula</vt:lpstr>
      <vt:lpstr>Funding Formula</vt:lpstr>
      <vt:lpstr>Funding Formula</vt:lpstr>
      <vt:lpstr>Funding Allocation Process</vt:lpstr>
      <vt:lpstr>Funding Allocation Process</vt:lpstr>
      <vt:lpstr>Funding Allocation Process</vt:lpstr>
      <vt:lpstr>Funding Allocation Process</vt:lpstr>
      <vt:lpstr>OMBUDSMAN</vt:lpstr>
      <vt:lpstr>Funding Allocation Process</vt:lpstr>
      <vt:lpstr>Funding Allocation Process</vt:lpstr>
      <vt:lpstr>Funding Allocation Process</vt:lpstr>
      <vt:lpstr>Funding Allocation</vt:lpstr>
      <vt:lpstr>Other Funding Distribution Procedures Used by DARS</vt:lpstr>
      <vt:lpstr>Funding Allocation Process</vt:lpstr>
      <vt:lpstr>Funding Allocation Process</vt:lpstr>
      <vt:lpstr>Other Funding Distribution Procedures Used by DARS</vt:lpstr>
      <vt:lpstr>Area Plan Timeline</vt:lpstr>
      <vt:lpstr>Obligations</vt:lpstr>
      <vt:lpstr>Contracts</vt:lpstr>
      <vt:lpstr>Questions</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 Overview of Funding Formula and Allocation Processes</dc:title>
  <dc:creator>MT</dc:creator>
  <cp:lastModifiedBy>Brinkley, Tanya (DARS)</cp:lastModifiedBy>
  <cp:revision>270</cp:revision>
  <cp:lastPrinted>2019-01-17T16:03:15Z</cp:lastPrinted>
  <dcterms:created xsi:type="dcterms:W3CDTF">2018-12-05T18:07:39Z</dcterms:created>
  <dcterms:modified xsi:type="dcterms:W3CDTF">2019-01-17T17:49:12Z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0x010100FCDC26EE72F728479819838AE2A89E7E</vt:lpwstr>
  </property>
  <property fmtid="{D5CDD505-2E9C-101B-9397-08002B2CF9AE}" pid="3" name="_dlc_DocIdItemGuid">
    <vt:lpwstr>82830055-08e8-4572-ab7c-343bc5c60bbc</vt:lpwstr>
  </property>
</Properties>
</file>